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38"/>
  </p:notesMasterIdLst>
  <p:handoutMasterIdLst>
    <p:handoutMasterId r:id="rId39"/>
  </p:handoutMasterIdLst>
  <p:sldIdLst>
    <p:sldId id="256" r:id="rId2"/>
    <p:sldId id="258" r:id="rId3"/>
    <p:sldId id="260" r:id="rId4"/>
    <p:sldId id="294" r:id="rId5"/>
    <p:sldId id="295" r:id="rId6"/>
    <p:sldId id="293" r:id="rId7"/>
    <p:sldId id="261" r:id="rId8"/>
    <p:sldId id="264" r:id="rId9"/>
    <p:sldId id="262" r:id="rId10"/>
    <p:sldId id="265" r:id="rId11"/>
    <p:sldId id="291" r:id="rId12"/>
    <p:sldId id="292" r:id="rId13"/>
    <p:sldId id="285" r:id="rId14"/>
    <p:sldId id="290" r:id="rId15"/>
    <p:sldId id="289" r:id="rId16"/>
    <p:sldId id="288" r:id="rId17"/>
    <p:sldId id="299" r:id="rId18"/>
    <p:sldId id="287" r:id="rId19"/>
    <p:sldId id="286" r:id="rId20"/>
    <p:sldId id="300" r:id="rId21"/>
    <p:sldId id="284" r:id="rId22"/>
    <p:sldId id="268" r:id="rId23"/>
    <p:sldId id="272" r:id="rId24"/>
    <p:sldId id="273" r:id="rId25"/>
    <p:sldId id="274" r:id="rId26"/>
    <p:sldId id="275" r:id="rId27"/>
    <p:sldId id="276" r:id="rId28"/>
    <p:sldId id="269" r:id="rId29"/>
    <p:sldId id="283" r:id="rId30"/>
    <p:sldId id="267" r:id="rId31"/>
    <p:sldId id="279" r:id="rId32"/>
    <p:sldId id="277" r:id="rId33"/>
    <p:sldId id="278" r:id="rId34"/>
    <p:sldId id="297" r:id="rId35"/>
    <p:sldId id="298" r:id="rId36"/>
    <p:sldId id="296" r:id="rId3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86034" autoAdjust="0"/>
  </p:normalViewPr>
  <p:slideViewPr>
    <p:cSldViewPr>
      <p:cViewPr varScale="1">
        <p:scale>
          <a:sx n="99" d="100"/>
          <a:sy n="99" d="100"/>
        </p:scale>
        <p:origin x="1944" y="90"/>
      </p:cViewPr>
      <p:guideLst>
        <p:guide orient="horz" pos="2160"/>
        <p:guide pos="2880"/>
      </p:guideLst>
    </p:cSldViewPr>
  </p:slideViewPr>
  <p:notesTextViewPr>
    <p:cViewPr>
      <p:scale>
        <a:sx n="85" d="100"/>
        <a:sy n="85" d="100"/>
      </p:scale>
      <p:origin x="0" y="0"/>
    </p:cViewPr>
  </p:notesTextViewPr>
  <p:sorterViewPr>
    <p:cViewPr>
      <p:scale>
        <a:sx n="100" d="100"/>
        <a:sy n="100" d="100"/>
      </p:scale>
      <p:origin x="0" y="65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95E480-8A55-43E4-A946-BB218341C616}" type="doc">
      <dgm:prSet loTypeId="urn:microsoft.com/office/officeart/2005/8/layout/equation1" loCatId="process" qsTypeId="urn:microsoft.com/office/officeart/2005/8/quickstyle/simple1" qsCatId="simple" csTypeId="urn:microsoft.com/office/officeart/2005/8/colors/accent1_2" csCatId="accent1" phldr="1"/>
      <dgm:spPr/>
    </dgm:pt>
    <dgm:pt modelId="{71FD0D0C-12D5-4827-AC2E-C8DCCB21CB3A}">
      <dgm:prSet phldrT="[Text]" custT="1"/>
      <dgm:spPr/>
      <dgm:t>
        <a:bodyPr/>
        <a:lstStyle/>
        <a:p>
          <a:r>
            <a:rPr lang="en-US" sz="1050" dirty="0" smtClean="0"/>
            <a:t>Outstanding </a:t>
          </a:r>
          <a:r>
            <a:rPr lang="en-US" sz="1400" dirty="0" smtClean="0"/>
            <a:t>Principal Balance</a:t>
          </a:r>
          <a:endParaRPr lang="en-US" sz="1400" dirty="0"/>
        </a:p>
      </dgm:t>
    </dgm:pt>
    <dgm:pt modelId="{25467715-CB01-4384-8139-FF2C42427A42}" type="parTrans" cxnId="{FB63313B-6C80-44B0-A17C-C30D3B839B88}">
      <dgm:prSet/>
      <dgm:spPr/>
      <dgm:t>
        <a:bodyPr/>
        <a:lstStyle/>
        <a:p>
          <a:endParaRPr lang="en-US"/>
        </a:p>
      </dgm:t>
    </dgm:pt>
    <dgm:pt modelId="{FA8FB68E-3D41-47B3-AF40-72A5F5FACB05}" type="sibTrans" cxnId="{FB63313B-6C80-44B0-A17C-C30D3B839B88}">
      <dgm:prSet/>
      <dgm:spPr/>
      <dgm:t>
        <a:bodyPr/>
        <a:lstStyle/>
        <a:p>
          <a:endParaRPr lang="en-US"/>
        </a:p>
      </dgm:t>
    </dgm:pt>
    <dgm:pt modelId="{6C6BD13E-B3AD-416E-B479-42E3223C2A2C}">
      <dgm:prSet phldrT="[Text]" custT="1"/>
      <dgm:spPr/>
      <dgm:t>
        <a:bodyPr/>
        <a:lstStyle/>
        <a:p>
          <a:r>
            <a:rPr lang="en-US" sz="1400" dirty="0" smtClean="0"/>
            <a:t>Interest </a:t>
          </a:r>
        </a:p>
        <a:p>
          <a:r>
            <a:rPr lang="en-US" sz="1400" dirty="0" smtClean="0"/>
            <a:t>Rate/365</a:t>
          </a:r>
          <a:endParaRPr lang="en-US" sz="1400" dirty="0"/>
        </a:p>
      </dgm:t>
    </dgm:pt>
    <dgm:pt modelId="{6DDB0B2F-1DA4-460A-A763-A93FA81D8069}" type="parTrans" cxnId="{C802ABB5-235D-4BD4-B6F1-E5FE45175F01}">
      <dgm:prSet/>
      <dgm:spPr/>
      <dgm:t>
        <a:bodyPr/>
        <a:lstStyle/>
        <a:p>
          <a:endParaRPr lang="en-US"/>
        </a:p>
      </dgm:t>
    </dgm:pt>
    <dgm:pt modelId="{AF3A29F5-B98D-433C-AE54-36647B3BDF4B}" type="sibTrans" cxnId="{C802ABB5-235D-4BD4-B6F1-E5FE45175F01}">
      <dgm:prSet/>
      <dgm:spPr/>
      <dgm:t>
        <a:bodyPr/>
        <a:lstStyle/>
        <a:p>
          <a:endParaRPr lang="en-US"/>
        </a:p>
      </dgm:t>
    </dgm:pt>
    <dgm:pt modelId="{BEE7C7BE-CF87-4029-B525-0757F42A2DA5}">
      <dgm:prSet phldrT="[Text]" custT="1"/>
      <dgm:spPr/>
      <dgm:t>
        <a:bodyPr/>
        <a:lstStyle/>
        <a:p>
          <a:pPr algn="ctr"/>
          <a:r>
            <a:rPr lang="en-US" sz="1400" dirty="0" smtClean="0"/>
            <a:t># days in billing cycle</a:t>
          </a:r>
        </a:p>
      </dgm:t>
    </dgm:pt>
    <dgm:pt modelId="{27A0AFF6-B2DC-4C98-9FF3-C0DB20248AC8}" type="parTrans" cxnId="{4062D54A-149E-41F4-B15E-5EDC8D8123DB}">
      <dgm:prSet/>
      <dgm:spPr/>
      <dgm:t>
        <a:bodyPr/>
        <a:lstStyle/>
        <a:p>
          <a:endParaRPr lang="en-US"/>
        </a:p>
      </dgm:t>
    </dgm:pt>
    <dgm:pt modelId="{8E3535B8-29DF-4F50-8C79-0DC391D22592}" type="sibTrans" cxnId="{4062D54A-149E-41F4-B15E-5EDC8D8123DB}">
      <dgm:prSet/>
      <dgm:spPr/>
      <dgm:t>
        <a:bodyPr/>
        <a:lstStyle/>
        <a:p>
          <a:endParaRPr lang="en-US"/>
        </a:p>
      </dgm:t>
    </dgm:pt>
    <dgm:pt modelId="{292B39FD-2D1B-4AC3-BF36-28A40341B106}">
      <dgm:prSet custT="1"/>
      <dgm:spPr/>
      <dgm:t>
        <a:bodyPr/>
        <a:lstStyle/>
        <a:p>
          <a:r>
            <a:rPr lang="en-US" sz="1400" dirty="0" smtClean="0"/>
            <a:t>Interest</a:t>
          </a:r>
          <a:endParaRPr lang="en-US" sz="1400" dirty="0"/>
        </a:p>
      </dgm:t>
    </dgm:pt>
    <dgm:pt modelId="{823D25C5-4E1A-4C90-A402-FBB5C574ED7C}" type="parTrans" cxnId="{4928F2F7-B208-4E15-BA36-5C5E7FB8DA76}">
      <dgm:prSet/>
      <dgm:spPr/>
      <dgm:t>
        <a:bodyPr/>
        <a:lstStyle/>
        <a:p>
          <a:endParaRPr lang="en-US"/>
        </a:p>
      </dgm:t>
    </dgm:pt>
    <dgm:pt modelId="{BE3E89DD-E3FF-4479-9C9A-37749649DA61}" type="sibTrans" cxnId="{4928F2F7-B208-4E15-BA36-5C5E7FB8DA76}">
      <dgm:prSet/>
      <dgm:spPr/>
      <dgm:t>
        <a:bodyPr/>
        <a:lstStyle/>
        <a:p>
          <a:endParaRPr lang="en-US"/>
        </a:p>
      </dgm:t>
    </dgm:pt>
    <dgm:pt modelId="{DAB3472A-07CA-4052-9E37-0FAAECAB698B}" type="pres">
      <dgm:prSet presAssocID="{2795E480-8A55-43E4-A946-BB218341C616}" presName="linearFlow" presStyleCnt="0">
        <dgm:presLayoutVars>
          <dgm:dir/>
          <dgm:resizeHandles val="exact"/>
        </dgm:presLayoutVars>
      </dgm:prSet>
      <dgm:spPr/>
    </dgm:pt>
    <dgm:pt modelId="{13DAA58A-FA83-4F2F-A61B-2F9E6FF3AEE8}" type="pres">
      <dgm:prSet presAssocID="{71FD0D0C-12D5-4827-AC2E-C8DCCB21CB3A}" presName="node" presStyleLbl="node1" presStyleIdx="0" presStyleCnt="4">
        <dgm:presLayoutVars>
          <dgm:bulletEnabled val="1"/>
        </dgm:presLayoutVars>
      </dgm:prSet>
      <dgm:spPr>
        <a:prstGeom prst="frame">
          <a:avLst/>
        </a:prstGeom>
      </dgm:spPr>
      <dgm:t>
        <a:bodyPr/>
        <a:lstStyle/>
        <a:p>
          <a:endParaRPr lang="en-US"/>
        </a:p>
      </dgm:t>
    </dgm:pt>
    <dgm:pt modelId="{451944A0-05C4-4D94-B56F-4DC7BC1B44F5}" type="pres">
      <dgm:prSet presAssocID="{FA8FB68E-3D41-47B3-AF40-72A5F5FACB05}" presName="spacerL" presStyleCnt="0"/>
      <dgm:spPr/>
    </dgm:pt>
    <dgm:pt modelId="{EAF0F71A-F2FD-46DA-93D0-FA38B5B799A5}" type="pres">
      <dgm:prSet presAssocID="{FA8FB68E-3D41-47B3-AF40-72A5F5FACB05}" presName="sibTrans" presStyleLbl="sibTrans2D1" presStyleIdx="0" presStyleCnt="3"/>
      <dgm:spPr>
        <a:prstGeom prst="mathMultiply">
          <a:avLst/>
        </a:prstGeom>
      </dgm:spPr>
      <dgm:t>
        <a:bodyPr/>
        <a:lstStyle/>
        <a:p>
          <a:endParaRPr lang="en-US"/>
        </a:p>
      </dgm:t>
    </dgm:pt>
    <dgm:pt modelId="{57EC2F92-469B-48D3-9491-4C22CE4FC8EF}" type="pres">
      <dgm:prSet presAssocID="{FA8FB68E-3D41-47B3-AF40-72A5F5FACB05}" presName="spacerR" presStyleCnt="0"/>
      <dgm:spPr/>
    </dgm:pt>
    <dgm:pt modelId="{F1D056D3-C9A1-4343-82A2-91FECF42A101}" type="pres">
      <dgm:prSet presAssocID="{6C6BD13E-B3AD-416E-B479-42E3223C2A2C}" presName="node" presStyleLbl="node1" presStyleIdx="1" presStyleCnt="4">
        <dgm:presLayoutVars>
          <dgm:bulletEnabled val="1"/>
        </dgm:presLayoutVars>
      </dgm:prSet>
      <dgm:spPr>
        <a:prstGeom prst="frame">
          <a:avLst/>
        </a:prstGeom>
      </dgm:spPr>
      <dgm:t>
        <a:bodyPr/>
        <a:lstStyle/>
        <a:p>
          <a:endParaRPr lang="en-US"/>
        </a:p>
      </dgm:t>
    </dgm:pt>
    <dgm:pt modelId="{0BA32347-F7BB-42F0-888B-C1A1D1CB7D13}" type="pres">
      <dgm:prSet presAssocID="{AF3A29F5-B98D-433C-AE54-36647B3BDF4B}" presName="spacerL" presStyleCnt="0"/>
      <dgm:spPr/>
    </dgm:pt>
    <dgm:pt modelId="{A705906E-003F-4CD1-A7A5-906019E32B48}" type="pres">
      <dgm:prSet presAssocID="{AF3A29F5-B98D-433C-AE54-36647B3BDF4B}" presName="sibTrans" presStyleLbl="sibTrans2D1" presStyleIdx="1" presStyleCnt="3" custLinFactNeighborX="0" custLinFactNeighborY="1161"/>
      <dgm:spPr>
        <a:prstGeom prst="mathMultiply">
          <a:avLst/>
        </a:prstGeom>
      </dgm:spPr>
      <dgm:t>
        <a:bodyPr/>
        <a:lstStyle/>
        <a:p>
          <a:endParaRPr lang="en-US"/>
        </a:p>
      </dgm:t>
    </dgm:pt>
    <dgm:pt modelId="{3B8F0EFA-C08B-4CE5-99AA-2928D6949C67}" type="pres">
      <dgm:prSet presAssocID="{AF3A29F5-B98D-433C-AE54-36647B3BDF4B}" presName="spacerR" presStyleCnt="0"/>
      <dgm:spPr/>
    </dgm:pt>
    <dgm:pt modelId="{A9DEB276-4B5B-4939-ADA7-9E76395DAC64}" type="pres">
      <dgm:prSet presAssocID="{BEE7C7BE-CF87-4029-B525-0757F42A2DA5}" presName="node" presStyleLbl="node1" presStyleIdx="2" presStyleCnt="4">
        <dgm:presLayoutVars>
          <dgm:bulletEnabled val="1"/>
        </dgm:presLayoutVars>
      </dgm:prSet>
      <dgm:spPr>
        <a:prstGeom prst="frame">
          <a:avLst/>
        </a:prstGeom>
      </dgm:spPr>
      <dgm:t>
        <a:bodyPr/>
        <a:lstStyle/>
        <a:p>
          <a:endParaRPr lang="en-US"/>
        </a:p>
      </dgm:t>
    </dgm:pt>
    <dgm:pt modelId="{EF99A7DE-96EE-4FC5-BBFF-8B887A11F830}" type="pres">
      <dgm:prSet presAssocID="{8E3535B8-29DF-4F50-8C79-0DC391D22592}" presName="spacerL" presStyleCnt="0"/>
      <dgm:spPr/>
    </dgm:pt>
    <dgm:pt modelId="{A11AFE52-1A30-468C-A203-DF3755AA01F5}" type="pres">
      <dgm:prSet presAssocID="{8E3535B8-29DF-4F50-8C79-0DC391D22592}" presName="sibTrans" presStyleLbl="sibTrans2D1" presStyleIdx="2" presStyleCnt="3"/>
      <dgm:spPr/>
      <dgm:t>
        <a:bodyPr/>
        <a:lstStyle/>
        <a:p>
          <a:endParaRPr lang="en-US"/>
        </a:p>
      </dgm:t>
    </dgm:pt>
    <dgm:pt modelId="{C8F1FF6B-B978-4361-B880-7A40C6A7AB4D}" type="pres">
      <dgm:prSet presAssocID="{8E3535B8-29DF-4F50-8C79-0DC391D22592}" presName="spacerR" presStyleCnt="0"/>
      <dgm:spPr/>
    </dgm:pt>
    <dgm:pt modelId="{6A8CFF37-91C4-4AAD-9775-45D7C0F549D4}" type="pres">
      <dgm:prSet presAssocID="{292B39FD-2D1B-4AC3-BF36-28A40341B106}" presName="node" presStyleLbl="node1" presStyleIdx="3" presStyleCnt="4">
        <dgm:presLayoutVars>
          <dgm:bulletEnabled val="1"/>
        </dgm:presLayoutVars>
      </dgm:prSet>
      <dgm:spPr>
        <a:prstGeom prst="frame">
          <a:avLst/>
        </a:prstGeom>
      </dgm:spPr>
      <dgm:t>
        <a:bodyPr/>
        <a:lstStyle/>
        <a:p>
          <a:endParaRPr lang="en-US"/>
        </a:p>
      </dgm:t>
    </dgm:pt>
  </dgm:ptLst>
  <dgm:cxnLst>
    <dgm:cxn modelId="{4062D54A-149E-41F4-B15E-5EDC8D8123DB}" srcId="{2795E480-8A55-43E4-A946-BB218341C616}" destId="{BEE7C7BE-CF87-4029-B525-0757F42A2DA5}" srcOrd="2" destOrd="0" parTransId="{27A0AFF6-B2DC-4C98-9FF3-C0DB20248AC8}" sibTransId="{8E3535B8-29DF-4F50-8C79-0DC391D22592}"/>
    <dgm:cxn modelId="{67993061-F0C1-4C6E-AA4A-28D8DE4FAD0E}" type="presOf" srcId="{2795E480-8A55-43E4-A946-BB218341C616}" destId="{DAB3472A-07CA-4052-9E37-0FAAECAB698B}" srcOrd="0" destOrd="0" presId="urn:microsoft.com/office/officeart/2005/8/layout/equation1"/>
    <dgm:cxn modelId="{2F04FBE1-03A1-46FA-8EE4-1F982DCD3711}" type="presOf" srcId="{8E3535B8-29DF-4F50-8C79-0DC391D22592}" destId="{A11AFE52-1A30-468C-A203-DF3755AA01F5}" srcOrd="0" destOrd="0" presId="urn:microsoft.com/office/officeart/2005/8/layout/equation1"/>
    <dgm:cxn modelId="{C802ABB5-235D-4BD4-B6F1-E5FE45175F01}" srcId="{2795E480-8A55-43E4-A946-BB218341C616}" destId="{6C6BD13E-B3AD-416E-B479-42E3223C2A2C}" srcOrd="1" destOrd="0" parTransId="{6DDB0B2F-1DA4-460A-A763-A93FA81D8069}" sibTransId="{AF3A29F5-B98D-433C-AE54-36647B3BDF4B}"/>
    <dgm:cxn modelId="{3B0D5808-3567-493E-AB21-6B0AC2BE9F2D}" type="presOf" srcId="{6C6BD13E-B3AD-416E-B479-42E3223C2A2C}" destId="{F1D056D3-C9A1-4343-82A2-91FECF42A101}" srcOrd="0" destOrd="0" presId="urn:microsoft.com/office/officeart/2005/8/layout/equation1"/>
    <dgm:cxn modelId="{3A540979-F8A0-4F3A-AF12-8CD17D3B7EFF}" type="presOf" srcId="{BEE7C7BE-CF87-4029-B525-0757F42A2DA5}" destId="{A9DEB276-4B5B-4939-ADA7-9E76395DAC64}" srcOrd="0" destOrd="0" presId="urn:microsoft.com/office/officeart/2005/8/layout/equation1"/>
    <dgm:cxn modelId="{8553976C-05DB-4EBF-BCE7-AAEA3800EAD3}" type="presOf" srcId="{292B39FD-2D1B-4AC3-BF36-28A40341B106}" destId="{6A8CFF37-91C4-4AAD-9775-45D7C0F549D4}" srcOrd="0" destOrd="0" presId="urn:microsoft.com/office/officeart/2005/8/layout/equation1"/>
    <dgm:cxn modelId="{EB22257B-892E-413F-B76B-A753204EBD7E}" type="presOf" srcId="{71FD0D0C-12D5-4827-AC2E-C8DCCB21CB3A}" destId="{13DAA58A-FA83-4F2F-A61B-2F9E6FF3AEE8}" srcOrd="0" destOrd="0" presId="urn:microsoft.com/office/officeart/2005/8/layout/equation1"/>
    <dgm:cxn modelId="{FB63313B-6C80-44B0-A17C-C30D3B839B88}" srcId="{2795E480-8A55-43E4-A946-BB218341C616}" destId="{71FD0D0C-12D5-4827-AC2E-C8DCCB21CB3A}" srcOrd="0" destOrd="0" parTransId="{25467715-CB01-4384-8139-FF2C42427A42}" sibTransId="{FA8FB68E-3D41-47B3-AF40-72A5F5FACB05}"/>
    <dgm:cxn modelId="{4928F2F7-B208-4E15-BA36-5C5E7FB8DA76}" srcId="{2795E480-8A55-43E4-A946-BB218341C616}" destId="{292B39FD-2D1B-4AC3-BF36-28A40341B106}" srcOrd="3" destOrd="0" parTransId="{823D25C5-4E1A-4C90-A402-FBB5C574ED7C}" sibTransId="{BE3E89DD-E3FF-4479-9C9A-37749649DA61}"/>
    <dgm:cxn modelId="{49C56673-9098-4AAC-AB58-0F2BE772CFF6}" type="presOf" srcId="{AF3A29F5-B98D-433C-AE54-36647B3BDF4B}" destId="{A705906E-003F-4CD1-A7A5-906019E32B48}" srcOrd="0" destOrd="0" presId="urn:microsoft.com/office/officeart/2005/8/layout/equation1"/>
    <dgm:cxn modelId="{488CA2CC-0624-4E6A-84C7-C7594394A46A}" type="presOf" srcId="{FA8FB68E-3D41-47B3-AF40-72A5F5FACB05}" destId="{EAF0F71A-F2FD-46DA-93D0-FA38B5B799A5}" srcOrd="0" destOrd="0" presId="urn:microsoft.com/office/officeart/2005/8/layout/equation1"/>
    <dgm:cxn modelId="{15E835E8-16BF-4CF2-B931-CFE087A9D0A1}" type="presParOf" srcId="{DAB3472A-07CA-4052-9E37-0FAAECAB698B}" destId="{13DAA58A-FA83-4F2F-A61B-2F9E6FF3AEE8}" srcOrd="0" destOrd="0" presId="urn:microsoft.com/office/officeart/2005/8/layout/equation1"/>
    <dgm:cxn modelId="{9E33FE7A-DB76-4720-98AB-FD94BF800C63}" type="presParOf" srcId="{DAB3472A-07CA-4052-9E37-0FAAECAB698B}" destId="{451944A0-05C4-4D94-B56F-4DC7BC1B44F5}" srcOrd="1" destOrd="0" presId="urn:microsoft.com/office/officeart/2005/8/layout/equation1"/>
    <dgm:cxn modelId="{54F79296-733A-45EE-AAAD-9EEF65860AFF}" type="presParOf" srcId="{DAB3472A-07CA-4052-9E37-0FAAECAB698B}" destId="{EAF0F71A-F2FD-46DA-93D0-FA38B5B799A5}" srcOrd="2" destOrd="0" presId="urn:microsoft.com/office/officeart/2005/8/layout/equation1"/>
    <dgm:cxn modelId="{E38201A8-5AB2-4AEF-9275-538B5239AE10}" type="presParOf" srcId="{DAB3472A-07CA-4052-9E37-0FAAECAB698B}" destId="{57EC2F92-469B-48D3-9491-4C22CE4FC8EF}" srcOrd="3" destOrd="0" presId="urn:microsoft.com/office/officeart/2005/8/layout/equation1"/>
    <dgm:cxn modelId="{78E762B0-18EC-41A5-A111-2261F06EA03A}" type="presParOf" srcId="{DAB3472A-07CA-4052-9E37-0FAAECAB698B}" destId="{F1D056D3-C9A1-4343-82A2-91FECF42A101}" srcOrd="4" destOrd="0" presId="urn:microsoft.com/office/officeart/2005/8/layout/equation1"/>
    <dgm:cxn modelId="{F7BB9826-8A3C-4E24-A4F1-A1D646EEE9EC}" type="presParOf" srcId="{DAB3472A-07CA-4052-9E37-0FAAECAB698B}" destId="{0BA32347-F7BB-42F0-888B-C1A1D1CB7D13}" srcOrd="5" destOrd="0" presId="urn:microsoft.com/office/officeart/2005/8/layout/equation1"/>
    <dgm:cxn modelId="{EDF2BD4F-52C9-4672-BE64-02FE9A1366EB}" type="presParOf" srcId="{DAB3472A-07CA-4052-9E37-0FAAECAB698B}" destId="{A705906E-003F-4CD1-A7A5-906019E32B48}" srcOrd="6" destOrd="0" presId="urn:microsoft.com/office/officeart/2005/8/layout/equation1"/>
    <dgm:cxn modelId="{C8456147-BD96-452A-AA66-A5C26B042682}" type="presParOf" srcId="{DAB3472A-07CA-4052-9E37-0FAAECAB698B}" destId="{3B8F0EFA-C08B-4CE5-99AA-2928D6949C67}" srcOrd="7" destOrd="0" presId="urn:microsoft.com/office/officeart/2005/8/layout/equation1"/>
    <dgm:cxn modelId="{4E779BB1-1DDF-476A-B045-8856DB91AB48}" type="presParOf" srcId="{DAB3472A-07CA-4052-9E37-0FAAECAB698B}" destId="{A9DEB276-4B5B-4939-ADA7-9E76395DAC64}" srcOrd="8" destOrd="0" presId="urn:microsoft.com/office/officeart/2005/8/layout/equation1"/>
    <dgm:cxn modelId="{0EB68617-BE5A-4CD7-AAF5-AB4BD2FEF5C7}" type="presParOf" srcId="{DAB3472A-07CA-4052-9E37-0FAAECAB698B}" destId="{EF99A7DE-96EE-4FC5-BBFF-8B887A11F830}" srcOrd="9" destOrd="0" presId="urn:microsoft.com/office/officeart/2005/8/layout/equation1"/>
    <dgm:cxn modelId="{C437000F-9194-4C4D-A645-C555A0B83C04}" type="presParOf" srcId="{DAB3472A-07CA-4052-9E37-0FAAECAB698B}" destId="{A11AFE52-1A30-468C-A203-DF3755AA01F5}" srcOrd="10" destOrd="0" presId="urn:microsoft.com/office/officeart/2005/8/layout/equation1"/>
    <dgm:cxn modelId="{FA656F5A-5177-42F7-9D75-187712695D81}" type="presParOf" srcId="{DAB3472A-07CA-4052-9E37-0FAAECAB698B}" destId="{C8F1FF6B-B978-4361-B880-7A40C6A7AB4D}" srcOrd="11" destOrd="0" presId="urn:microsoft.com/office/officeart/2005/8/layout/equation1"/>
    <dgm:cxn modelId="{47A58153-D94D-4C46-B8BA-193FD0E480BB}" type="presParOf" srcId="{DAB3472A-07CA-4052-9E37-0FAAECAB698B}" destId="{6A8CFF37-91C4-4AAD-9775-45D7C0F549D4}" srcOrd="12" destOrd="0" presId="urn:microsoft.com/office/officeart/2005/8/layout/equation1"/>
  </dgm:cxnLst>
  <dgm:bg>
    <a:solidFill>
      <a:schemeClr val="tx1">
        <a:lumMod val="65000"/>
        <a:lumOff val="35000"/>
      </a:schemeClr>
    </a:solidFill>
  </dgm:bg>
  <dgm:whole/>
  <dgm:extLst>
    <a:ext uri="http://schemas.microsoft.com/office/drawing/2008/diagram">
      <dsp:dataModelExt xmlns:dsp="http://schemas.microsoft.com/office/drawing/2008/diagram" relId="rId1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C939A50-4B61-4E65-92FD-653A752DBF50}" type="doc">
      <dgm:prSet loTypeId="urn:microsoft.com/office/officeart/2005/8/layout/hProcess9" loCatId="process" qsTypeId="urn:microsoft.com/office/officeart/2005/8/quickstyle/simple1" qsCatId="simple" csTypeId="urn:microsoft.com/office/officeart/2005/8/colors/accent1_2" csCatId="accent1" phldr="1"/>
      <dgm:spPr/>
    </dgm:pt>
    <dgm:pt modelId="{62C29EAD-619C-402D-8E34-A1C1BF6FF57D}">
      <dgm:prSet phldrT="[Text]"/>
      <dgm:spPr>
        <a:scene3d>
          <a:camera prst="orthographicFront"/>
          <a:lightRig rig="threePt" dir="t"/>
        </a:scene3d>
        <a:sp3d prstMaterial="matte">
          <a:bevelT/>
        </a:sp3d>
      </dgm:spPr>
      <dgm:t>
        <a:bodyPr/>
        <a:lstStyle/>
        <a:p>
          <a:r>
            <a:rPr lang="en-US" dirty="0" smtClean="0">
              <a:solidFill>
                <a:schemeClr val="tx1"/>
              </a:solidFill>
            </a:rPr>
            <a:t>In School</a:t>
          </a:r>
          <a:endParaRPr lang="en-US" dirty="0">
            <a:solidFill>
              <a:schemeClr val="tx1"/>
            </a:solidFill>
          </a:endParaRPr>
        </a:p>
      </dgm:t>
    </dgm:pt>
    <dgm:pt modelId="{F12A3120-FA20-4765-827D-6DB6A1335540}" type="parTrans" cxnId="{6DA2E76C-1427-4709-8CEC-7D31F43DED72}">
      <dgm:prSet/>
      <dgm:spPr/>
      <dgm:t>
        <a:bodyPr/>
        <a:lstStyle/>
        <a:p>
          <a:endParaRPr lang="en-US"/>
        </a:p>
      </dgm:t>
    </dgm:pt>
    <dgm:pt modelId="{1CD2C25A-302D-4FAF-B3DB-F0064FB17E72}" type="sibTrans" cxnId="{6DA2E76C-1427-4709-8CEC-7D31F43DED72}">
      <dgm:prSet/>
      <dgm:spPr/>
      <dgm:t>
        <a:bodyPr/>
        <a:lstStyle/>
        <a:p>
          <a:endParaRPr lang="en-US"/>
        </a:p>
      </dgm:t>
    </dgm:pt>
    <dgm:pt modelId="{822CB330-E2CF-43EA-B19E-FBA526B39E0D}">
      <dgm:prSet phldrT="[Text]"/>
      <dgm:spPr>
        <a:scene3d>
          <a:camera prst="orthographicFront"/>
          <a:lightRig rig="threePt" dir="t"/>
        </a:scene3d>
        <a:sp3d prstMaterial="matte">
          <a:bevelT/>
        </a:sp3d>
      </dgm:spPr>
      <dgm:t>
        <a:bodyPr/>
        <a:lstStyle/>
        <a:p>
          <a:r>
            <a:rPr lang="en-US" dirty="0" smtClean="0">
              <a:solidFill>
                <a:schemeClr val="tx1"/>
              </a:solidFill>
            </a:rPr>
            <a:t>Grace</a:t>
          </a:r>
          <a:endParaRPr lang="en-US" dirty="0">
            <a:solidFill>
              <a:schemeClr val="tx1"/>
            </a:solidFill>
          </a:endParaRPr>
        </a:p>
      </dgm:t>
    </dgm:pt>
    <dgm:pt modelId="{CAE70EB6-5C64-4942-91EF-DDBB0681BED9}" type="parTrans" cxnId="{AA3D2665-94E7-484C-AC2A-77B3163C849E}">
      <dgm:prSet/>
      <dgm:spPr/>
      <dgm:t>
        <a:bodyPr/>
        <a:lstStyle/>
        <a:p>
          <a:endParaRPr lang="en-US"/>
        </a:p>
      </dgm:t>
    </dgm:pt>
    <dgm:pt modelId="{4BAE0D7C-62FD-47A1-86F6-3F3D59BEBB74}" type="sibTrans" cxnId="{AA3D2665-94E7-484C-AC2A-77B3163C849E}">
      <dgm:prSet/>
      <dgm:spPr/>
      <dgm:t>
        <a:bodyPr/>
        <a:lstStyle/>
        <a:p>
          <a:endParaRPr lang="en-US"/>
        </a:p>
      </dgm:t>
    </dgm:pt>
    <dgm:pt modelId="{642FAFF9-709C-4E5D-AC51-7DA6238D92FA}">
      <dgm:prSet phldrT="[Text]"/>
      <dgm:spPr>
        <a:scene3d>
          <a:camera prst="orthographicFront"/>
          <a:lightRig rig="threePt" dir="t"/>
        </a:scene3d>
        <a:sp3d prstMaterial="matte">
          <a:bevelT/>
        </a:sp3d>
      </dgm:spPr>
      <dgm:t>
        <a:bodyPr/>
        <a:lstStyle/>
        <a:p>
          <a:r>
            <a:rPr lang="en-US" dirty="0" smtClean="0">
              <a:solidFill>
                <a:schemeClr val="tx1"/>
              </a:solidFill>
            </a:rPr>
            <a:t>Repayment</a:t>
          </a:r>
          <a:endParaRPr lang="en-US" dirty="0">
            <a:solidFill>
              <a:schemeClr val="tx1"/>
            </a:solidFill>
          </a:endParaRPr>
        </a:p>
      </dgm:t>
    </dgm:pt>
    <dgm:pt modelId="{70362536-96BA-42A1-B56F-BEAC442FB0F5}" type="parTrans" cxnId="{F0F8DFF8-4FF1-40FD-A0B6-D9093B539F22}">
      <dgm:prSet/>
      <dgm:spPr/>
      <dgm:t>
        <a:bodyPr/>
        <a:lstStyle/>
        <a:p>
          <a:endParaRPr lang="en-US"/>
        </a:p>
      </dgm:t>
    </dgm:pt>
    <dgm:pt modelId="{16DDDCEF-7E0A-4EC5-AE8D-6C82BD6FB147}" type="sibTrans" cxnId="{F0F8DFF8-4FF1-40FD-A0B6-D9093B539F22}">
      <dgm:prSet/>
      <dgm:spPr/>
      <dgm:t>
        <a:bodyPr/>
        <a:lstStyle/>
        <a:p>
          <a:endParaRPr lang="en-US"/>
        </a:p>
      </dgm:t>
    </dgm:pt>
    <dgm:pt modelId="{F07FF5AC-CBF8-482C-ABB0-74D25C56BDF7}" type="pres">
      <dgm:prSet presAssocID="{DC939A50-4B61-4E65-92FD-653A752DBF50}" presName="CompostProcess" presStyleCnt="0">
        <dgm:presLayoutVars>
          <dgm:dir/>
          <dgm:resizeHandles val="exact"/>
        </dgm:presLayoutVars>
      </dgm:prSet>
      <dgm:spPr/>
    </dgm:pt>
    <dgm:pt modelId="{B77E35EE-ABA4-4403-B8A3-745C92BF2C95}" type="pres">
      <dgm:prSet presAssocID="{DC939A50-4B61-4E65-92FD-653A752DBF50}" presName="arrow" presStyleLbl="bgShp" presStyleIdx="0" presStyleCnt="1" custLinFactNeighborX="-7647" custLinFactNeighborY="1250"/>
      <dgm:spPr>
        <a:scene3d>
          <a:camera prst="orthographicFront"/>
          <a:lightRig rig="threePt" dir="t"/>
        </a:scene3d>
        <a:sp3d prstMaterial="matte">
          <a:bevelT/>
        </a:sp3d>
      </dgm:spPr>
    </dgm:pt>
    <dgm:pt modelId="{12F5C306-7D13-4BCD-BA76-ACA3C4C3DED0}" type="pres">
      <dgm:prSet presAssocID="{DC939A50-4B61-4E65-92FD-653A752DBF50}" presName="linearProcess" presStyleCnt="0"/>
      <dgm:spPr>
        <a:scene3d>
          <a:camera prst="orthographicFront"/>
          <a:lightRig rig="threePt" dir="t"/>
        </a:scene3d>
        <a:sp3d prstMaterial="matte">
          <a:bevelT/>
        </a:sp3d>
      </dgm:spPr>
    </dgm:pt>
    <dgm:pt modelId="{E894762D-41F2-4229-BF79-A60D916BFA07}" type="pres">
      <dgm:prSet presAssocID="{62C29EAD-619C-402D-8E34-A1C1BF6FF57D}" presName="textNode" presStyleLbl="node1" presStyleIdx="0" presStyleCnt="3">
        <dgm:presLayoutVars>
          <dgm:bulletEnabled val="1"/>
        </dgm:presLayoutVars>
      </dgm:prSet>
      <dgm:spPr/>
      <dgm:t>
        <a:bodyPr/>
        <a:lstStyle/>
        <a:p>
          <a:endParaRPr lang="en-US"/>
        </a:p>
      </dgm:t>
    </dgm:pt>
    <dgm:pt modelId="{9C527E81-C005-4279-80BB-A61FA691AA90}" type="pres">
      <dgm:prSet presAssocID="{1CD2C25A-302D-4FAF-B3DB-F0064FB17E72}" presName="sibTrans" presStyleCnt="0"/>
      <dgm:spPr>
        <a:scene3d>
          <a:camera prst="orthographicFront"/>
          <a:lightRig rig="threePt" dir="t"/>
        </a:scene3d>
        <a:sp3d prstMaterial="matte">
          <a:bevelT/>
        </a:sp3d>
      </dgm:spPr>
    </dgm:pt>
    <dgm:pt modelId="{946B20DE-9AD6-46F8-9DFA-7C2C473B5D9E}" type="pres">
      <dgm:prSet presAssocID="{822CB330-E2CF-43EA-B19E-FBA526B39E0D}" presName="textNode" presStyleLbl="node1" presStyleIdx="1" presStyleCnt="3">
        <dgm:presLayoutVars>
          <dgm:bulletEnabled val="1"/>
        </dgm:presLayoutVars>
      </dgm:prSet>
      <dgm:spPr/>
      <dgm:t>
        <a:bodyPr/>
        <a:lstStyle/>
        <a:p>
          <a:endParaRPr lang="en-US"/>
        </a:p>
      </dgm:t>
    </dgm:pt>
    <dgm:pt modelId="{904719E7-4E66-4670-A6D0-DCEEBDA3D1C8}" type="pres">
      <dgm:prSet presAssocID="{4BAE0D7C-62FD-47A1-86F6-3F3D59BEBB74}" presName="sibTrans" presStyleCnt="0"/>
      <dgm:spPr>
        <a:scene3d>
          <a:camera prst="orthographicFront"/>
          <a:lightRig rig="threePt" dir="t"/>
        </a:scene3d>
        <a:sp3d prstMaterial="matte">
          <a:bevelT/>
        </a:sp3d>
      </dgm:spPr>
    </dgm:pt>
    <dgm:pt modelId="{9A7CA05C-50E8-4192-B5A4-692A03A2A9DA}" type="pres">
      <dgm:prSet presAssocID="{642FAFF9-709C-4E5D-AC51-7DA6238D92FA}" presName="textNode" presStyleLbl="node1" presStyleIdx="2" presStyleCnt="3">
        <dgm:presLayoutVars>
          <dgm:bulletEnabled val="1"/>
        </dgm:presLayoutVars>
      </dgm:prSet>
      <dgm:spPr/>
      <dgm:t>
        <a:bodyPr/>
        <a:lstStyle/>
        <a:p>
          <a:endParaRPr lang="en-US"/>
        </a:p>
      </dgm:t>
    </dgm:pt>
  </dgm:ptLst>
  <dgm:cxnLst>
    <dgm:cxn modelId="{2DC679ED-0501-465C-AF04-D50CB1ED778C}" type="presOf" srcId="{DC939A50-4B61-4E65-92FD-653A752DBF50}" destId="{F07FF5AC-CBF8-482C-ABB0-74D25C56BDF7}" srcOrd="0" destOrd="0" presId="urn:microsoft.com/office/officeart/2005/8/layout/hProcess9"/>
    <dgm:cxn modelId="{748BDEDE-3576-4359-BDE6-832EDD4A152E}" type="presOf" srcId="{62C29EAD-619C-402D-8E34-A1C1BF6FF57D}" destId="{E894762D-41F2-4229-BF79-A60D916BFA07}" srcOrd="0" destOrd="0" presId="urn:microsoft.com/office/officeart/2005/8/layout/hProcess9"/>
    <dgm:cxn modelId="{91AFF61B-FC74-44F9-B2CF-5A12B5E7B742}" type="presOf" srcId="{642FAFF9-709C-4E5D-AC51-7DA6238D92FA}" destId="{9A7CA05C-50E8-4192-B5A4-692A03A2A9DA}" srcOrd="0" destOrd="0" presId="urn:microsoft.com/office/officeart/2005/8/layout/hProcess9"/>
    <dgm:cxn modelId="{F0F8DFF8-4FF1-40FD-A0B6-D9093B539F22}" srcId="{DC939A50-4B61-4E65-92FD-653A752DBF50}" destId="{642FAFF9-709C-4E5D-AC51-7DA6238D92FA}" srcOrd="2" destOrd="0" parTransId="{70362536-96BA-42A1-B56F-BEAC442FB0F5}" sibTransId="{16DDDCEF-7E0A-4EC5-AE8D-6C82BD6FB147}"/>
    <dgm:cxn modelId="{195CB2FE-4C97-4D8B-A979-B7A4473BE92B}" type="presOf" srcId="{822CB330-E2CF-43EA-B19E-FBA526B39E0D}" destId="{946B20DE-9AD6-46F8-9DFA-7C2C473B5D9E}" srcOrd="0" destOrd="0" presId="urn:microsoft.com/office/officeart/2005/8/layout/hProcess9"/>
    <dgm:cxn modelId="{6DA2E76C-1427-4709-8CEC-7D31F43DED72}" srcId="{DC939A50-4B61-4E65-92FD-653A752DBF50}" destId="{62C29EAD-619C-402D-8E34-A1C1BF6FF57D}" srcOrd="0" destOrd="0" parTransId="{F12A3120-FA20-4765-827D-6DB6A1335540}" sibTransId="{1CD2C25A-302D-4FAF-B3DB-F0064FB17E72}"/>
    <dgm:cxn modelId="{AA3D2665-94E7-484C-AC2A-77B3163C849E}" srcId="{DC939A50-4B61-4E65-92FD-653A752DBF50}" destId="{822CB330-E2CF-43EA-B19E-FBA526B39E0D}" srcOrd="1" destOrd="0" parTransId="{CAE70EB6-5C64-4942-91EF-DDBB0681BED9}" sibTransId="{4BAE0D7C-62FD-47A1-86F6-3F3D59BEBB74}"/>
    <dgm:cxn modelId="{19A8D8B0-22EB-436D-A0E3-C806A4DBAF76}" type="presParOf" srcId="{F07FF5AC-CBF8-482C-ABB0-74D25C56BDF7}" destId="{B77E35EE-ABA4-4403-B8A3-745C92BF2C95}" srcOrd="0" destOrd="0" presId="urn:microsoft.com/office/officeart/2005/8/layout/hProcess9"/>
    <dgm:cxn modelId="{20CE2234-4212-463D-AF6B-A79D395B7582}" type="presParOf" srcId="{F07FF5AC-CBF8-482C-ABB0-74D25C56BDF7}" destId="{12F5C306-7D13-4BCD-BA76-ACA3C4C3DED0}" srcOrd="1" destOrd="0" presId="urn:microsoft.com/office/officeart/2005/8/layout/hProcess9"/>
    <dgm:cxn modelId="{4F422596-2918-4836-A206-56E4EAB80605}" type="presParOf" srcId="{12F5C306-7D13-4BCD-BA76-ACA3C4C3DED0}" destId="{E894762D-41F2-4229-BF79-A60D916BFA07}" srcOrd="0" destOrd="0" presId="urn:microsoft.com/office/officeart/2005/8/layout/hProcess9"/>
    <dgm:cxn modelId="{90FEF04E-33D9-4A8F-AEB5-92B972ABFD07}" type="presParOf" srcId="{12F5C306-7D13-4BCD-BA76-ACA3C4C3DED0}" destId="{9C527E81-C005-4279-80BB-A61FA691AA90}" srcOrd="1" destOrd="0" presId="urn:microsoft.com/office/officeart/2005/8/layout/hProcess9"/>
    <dgm:cxn modelId="{1DDAD035-075D-4122-9122-4BED02E97F22}" type="presParOf" srcId="{12F5C306-7D13-4BCD-BA76-ACA3C4C3DED0}" destId="{946B20DE-9AD6-46F8-9DFA-7C2C473B5D9E}" srcOrd="2" destOrd="0" presId="urn:microsoft.com/office/officeart/2005/8/layout/hProcess9"/>
    <dgm:cxn modelId="{32EC379C-3CC0-456F-BF14-AE72A191EA41}" type="presParOf" srcId="{12F5C306-7D13-4BCD-BA76-ACA3C4C3DED0}" destId="{904719E7-4E66-4670-A6D0-DCEEBDA3D1C8}" srcOrd="3" destOrd="0" presId="urn:microsoft.com/office/officeart/2005/8/layout/hProcess9"/>
    <dgm:cxn modelId="{7922F522-0E36-4799-A8BE-B01F766F4F85}" type="presParOf" srcId="{12F5C306-7D13-4BCD-BA76-ACA3C4C3DED0}" destId="{9A7CA05C-50E8-4192-B5A4-692A03A2A9DA}" srcOrd="4" destOrd="0" presId="urn:microsoft.com/office/officeart/2005/8/layout/hProcess9"/>
  </dgm:cxnLst>
  <dgm:bg>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effectLst>
      <a:outerShdw blurRad="50800" dist="38100" dir="2700000" algn="tl" rotWithShape="0">
        <a:prstClr val="black">
          <a:alpha val="40000"/>
        </a:prstClr>
      </a:outerShdw>
    </a:effect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4CF60E3-429A-4B5B-9258-9782F8C6B11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57E568B-B844-4FF1-97F3-A4E72C33A0EF}">
      <dgm:prSet phldrT="[Text]"/>
      <dgm:spPr/>
      <dgm:t>
        <a:bodyPr/>
        <a:lstStyle/>
        <a:p>
          <a:r>
            <a:rPr lang="en-US" b="1" dirty="0" smtClean="0">
              <a:solidFill>
                <a:schemeClr val="tx1"/>
              </a:solidFill>
            </a:rPr>
            <a:t>Deferment</a:t>
          </a:r>
          <a:endParaRPr lang="en-US" b="1" dirty="0">
            <a:solidFill>
              <a:schemeClr val="tx1"/>
            </a:solidFill>
          </a:endParaRPr>
        </a:p>
      </dgm:t>
    </dgm:pt>
    <dgm:pt modelId="{19ACE8CA-A819-475C-8E9B-35AF2295C600}" type="parTrans" cxnId="{00A40136-15B1-4065-A7B2-498B658EDE36}">
      <dgm:prSet/>
      <dgm:spPr/>
      <dgm:t>
        <a:bodyPr/>
        <a:lstStyle/>
        <a:p>
          <a:endParaRPr lang="en-US"/>
        </a:p>
      </dgm:t>
    </dgm:pt>
    <dgm:pt modelId="{BAEC6B7F-DC69-44D9-816B-A21CE8DCFEF5}" type="sibTrans" cxnId="{00A40136-15B1-4065-A7B2-498B658EDE36}">
      <dgm:prSet/>
      <dgm:spPr/>
      <dgm:t>
        <a:bodyPr/>
        <a:lstStyle/>
        <a:p>
          <a:endParaRPr lang="en-US"/>
        </a:p>
      </dgm:t>
    </dgm:pt>
    <dgm:pt modelId="{24DCACF3-96EC-40E6-90EE-0DB0C33E0153}">
      <dgm:prSet phldrT="[Text]"/>
      <dgm:spPr/>
      <dgm:t>
        <a:bodyPr/>
        <a:lstStyle/>
        <a:p>
          <a:r>
            <a:rPr lang="en-US" b="1" dirty="0" smtClean="0">
              <a:solidFill>
                <a:schemeClr val="tx1"/>
              </a:solidFill>
            </a:rPr>
            <a:t>Forbearance</a:t>
          </a:r>
          <a:endParaRPr lang="en-US" b="1" dirty="0">
            <a:solidFill>
              <a:schemeClr val="tx1"/>
            </a:solidFill>
          </a:endParaRPr>
        </a:p>
      </dgm:t>
    </dgm:pt>
    <dgm:pt modelId="{E19D6393-818C-47E2-8979-B2FF627AA99A}" type="parTrans" cxnId="{732DF6E8-5E80-4C5B-9632-73E2C033C4C1}">
      <dgm:prSet/>
      <dgm:spPr/>
      <dgm:t>
        <a:bodyPr/>
        <a:lstStyle/>
        <a:p>
          <a:endParaRPr lang="en-US"/>
        </a:p>
      </dgm:t>
    </dgm:pt>
    <dgm:pt modelId="{F61716BD-836A-4FC2-93A7-8C805313DEF4}" type="sibTrans" cxnId="{732DF6E8-5E80-4C5B-9632-73E2C033C4C1}">
      <dgm:prSet/>
      <dgm:spPr/>
      <dgm:t>
        <a:bodyPr/>
        <a:lstStyle/>
        <a:p>
          <a:endParaRPr lang="en-US"/>
        </a:p>
      </dgm:t>
    </dgm:pt>
    <dgm:pt modelId="{A7FD654F-BB3C-4F38-8851-3FFB898C9743}">
      <dgm:prSet phldrT="[Text]"/>
      <dgm:spPr/>
      <dgm:t>
        <a:bodyPr/>
        <a:lstStyle/>
        <a:p>
          <a:r>
            <a:rPr lang="en-US" b="1" dirty="0" smtClean="0">
              <a:solidFill>
                <a:schemeClr val="tx1"/>
              </a:solidFill>
            </a:rPr>
            <a:t>Consolidation</a:t>
          </a:r>
          <a:endParaRPr lang="en-US" b="1" dirty="0">
            <a:solidFill>
              <a:schemeClr val="tx1"/>
            </a:solidFill>
          </a:endParaRPr>
        </a:p>
      </dgm:t>
    </dgm:pt>
    <dgm:pt modelId="{68DFCE41-BD9A-4CB4-A1FD-5EA1397F3403}" type="parTrans" cxnId="{28D8BD6E-77F4-4EBA-AD48-36E95FD82AAF}">
      <dgm:prSet/>
      <dgm:spPr/>
      <dgm:t>
        <a:bodyPr/>
        <a:lstStyle/>
        <a:p>
          <a:endParaRPr lang="en-US"/>
        </a:p>
      </dgm:t>
    </dgm:pt>
    <dgm:pt modelId="{AFCE301D-3718-4515-8E09-FE3BE8D03C65}" type="sibTrans" cxnId="{28D8BD6E-77F4-4EBA-AD48-36E95FD82AAF}">
      <dgm:prSet/>
      <dgm:spPr/>
      <dgm:t>
        <a:bodyPr/>
        <a:lstStyle/>
        <a:p>
          <a:endParaRPr lang="en-US"/>
        </a:p>
      </dgm:t>
    </dgm:pt>
    <dgm:pt modelId="{B961C564-5669-4327-AAF6-38748F6D5F51}">
      <dgm:prSet/>
      <dgm:spPr/>
      <dgm:t>
        <a:bodyPr/>
        <a:lstStyle/>
        <a:p>
          <a:r>
            <a:rPr lang="en-US" dirty="0" smtClean="0"/>
            <a:t>Special circumstances</a:t>
          </a:r>
          <a:endParaRPr lang="en-US" dirty="0"/>
        </a:p>
      </dgm:t>
    </dgm:pt>
    <dgm:pt modelId="{9738CCBC-5B38-4A7D-865D-9B46BFB58500}" type="parTrans" cxnId="{5F80E471-B944-467B-B00E-32C39522C0A0}">
      <dgm:prSet/>
      <dgm:spPr/>
      <dgm:t>
        <a:bodyPr/>
        <a:lstStyle/>
        <a:p>
          <a:endParaRPr lang="en-US"/>
        </a:p>
      </dgm:t>
    </dgm:pt>
    <dgm:pt modelId="{E1335299-7A19-4021-86AD-E13D7196056B}" type="sibTrans" cxnId="{5F80E471-B944-467B-B00E-32C39522C0A0}">
      <dgm:prSet/>
      <dgm:spPr/>
      <dgm:t>
        <a:bodyPr/>
        <a:lstStyle/>
        <a:p>
          <a:endParaRPr lang="en-US"/>
        </a:p>
      </dgm:t>
    </dgm:pt>
    <dgm:pt modelId="{7C855F60-E885-49E3-85F9-75F305E2D937}">
      <dgm:prSet/>
      <dgm:spPr/>
      <dgm:t>
        <a:bodyPr/>
        <a:lstStyle/>
        <a:p>
          <a:r>
            <a:rPr lang="en-US" dirty="0" smtClean="0"/>
            <a:t>Determined by the lender</a:t>
          </a:r>
          <a:endParaRPr lang="en-US" dirty="0"/>
        </a:p>
      </dgm:t>
    </dgm:pt>
    <dgm:pt modelId="{6587EFBB-BE6A-4523-8737-737BCC5AE832}" type="parTrans" cxnId="{C7123C1B-97F8-4268-8CD8-2C274E493E35}">
      <dgm:prSet/>
      <dgm:spPr/>
      <dgm:t>
        <a:bodyPr/>
        <a:lstStyle/>
        <a:p>
          <a:endParaRPr lang="en-US"/>
        </a:p>
      </dgm:t>
    </dgm:pt>
    <dgm:pt modelId="{4E220172-A73C-43BA-AC8E-00C4DE435471}" type="sibTrans" cxnId="{C7123C1B-97F8-4268-8CD8-2C274E493E35}">
      <dgm:prSet/>
      <dgm:spPr/>
      <dgm:t>
        <a:bodyPr/>
        <a:lstStyle/>
        <a:p>
          <a:endParaRPr lang="en-US"/>
        </a:p>
      </dgm:t>
    </dgm:pt>
    <dgm:pt modelId="{C3F883D0-A759-457F-860A-7B9950849879}">
      <dgm:prSet/>
      <dgm:spPr/>
      <dgm:t>
        <a:bodyPr/>
        <a:lstStyle/>
        <a:p>
          <a:r>
            <a:rPr lang="en-US" dirty="0" smtClean="0"/>
            <a:t>Merging all loans into one new loan</a:t>
          </a:r>
          <a:endParaRPr lang="en-US" dirty="0"/>
        </a:p>
      </dgm:t>
    </dgm:pt>
    <dgm:pt modelId="{5E42974E-284B-4A37-B60F-721C8CC3CD15}" type="parTrans" cxnId="{D78D84E2-5F9A-4DAA-BAFD-50403B3BDCC9}">
      <dgm:prSet/>
      <dgm:spPr/>
      <dgm:t>
        <a:bodyPr/>
        <a:lstStyle/>
        <a:p>
          <a:endParaRPr lang="en-US"/>
        </a:p>
      </dgm:t>
    </dgm:pt>
    <dgm:pt modelId="{905AD269-67A8-4134-B4BB-973F088DDF66}" type="sibTrans" cxnId="{D78D84E2-5F9A-4DAA-BAFD-50403B3BDCC9}">
      <dgm:prSet/>
      <dgm:spPr/>
      <dgm:t>
        <a:bodyPr/>
        <a:lstStyle/>
        <a:p>
          <a:endParaRPr lang="en-US"/>
        </a:p>
      </dgm:t>
    </dgm:pt>
    <dgm:pt modelId="{4BA6BC09-C39C-4751-9258-E41AD1705885}" type="pres">
      <dgm:prSet presAssocID="{44CF60E3-429A-4B5B-9258-9782F8C6B113}" presName="linear" presStyleCnt="0">
        <dgm:presLayoutVars>
          <dgm:dir/>
          <dgm:animLvl val="lvl"/>
          <dgm:resizeHandles val="exact"/>
        </dgm:presLayoutVars>
      </dgm:prSet>
      <dgm:spPr/>
      <dgm:t>
        <a:bodyPr/>
        <a:lstStyle/>
        <a:p>
          <a:endParaRPr lang="en-US"/>
        </a:p>
      </dgm:t>
    </dgm:pt>
    <dgm:pt modelId="{0094922B-3C51-4F32-8EAE-8B6F8D554030}" type="pres">
      <dgm:prSet presAssocID="{E57E568B-B844-4FF1-97F3-A4E72C33A0EF}" presName="parentLin" presStyleCnt="0"/>
      <dgm:spPr/>
    </dgm:pt>
    <dgm:pt modelId="{1D2D5660-F04D-4DD0-8F74-8526D1A5AF30}" type="pres">
      <dgm:prSet presAssocID="{E57E568B-B844-4FF1-97F3-A4E72C33A0EF}" presName="parentLeftMargin" presStyleLbl="node1" presStyleIdx="0" presStyleCnt="3"/>
      <dgm:spPr/>
      <dgm:t>
        <a:bodyPr/>
        <a:lstStyle/>
        <a:p>
          <a:endParaRPr lang="en-US"/>
        </a:p>
      </dgm:t>
    </dgm:pt>
    <dgm:pt modelId="{5AA123F2-EFF9-4EBD-945B-E725B394C7E2}" type="pres">
      <dgm:prSet presAssocID="{E57E568B-B844-4FF1-97F3-A4E72C33A0EF}" presName="parentText" presStyleLbl="node1" presStyleIdx="0" presStyleCnt="3">
        <dgm:presLayoutVars>
          <dgm:chMax val="0"/>
          <dgm:bulletEnabled val="1"/>
        </dgm:presLayoutVars>
      </dgm:prSet>
      <dgm:spPr/>
      <dgm:t>
        <a:bodyPr/>
        <a:lstStyle/>
        <a:p>
          <a:endParaRPr lang="en-US"/>
        </a:p>
      </dgm:t>
    </dgm:pt>
    <dgm:pt modelId="{B2D6EB00-1C18-442F-B5D3-C6CDAB85ED6C}" type="pres">
      <dgm:prSet presAssocID="{E57E568B-B844-4FF1-97F3-A4E72C33A0EF}" presName="negativeSpace" presStyleCnt="0"/>
      <dgm:spPr/>
    </dgm:pt>
    <dgm:pt modelId="{36A4AD45-5BC8-4A06-AC9B-32CCB14687CF}" type="pres">
      <dgm:prSet presAssocID="{E57E568B-B844-4FF1-97F3-A4E72C33A0EF}" presName="childText" presStyleLbl="conFgAcc1" presStyleIdx="0" presStyleCnt="3">
        <dgm:presLayoutVars>
          <dgm:bulletEnabled val="1"/>
        </dgm:presLayoutVars>
      </dgm:prSet>
      <dgm:spPr/>
      <dgm:t>
        <a:bodyPr/>
        <a:lstStyle/>
        <a:p>
          <a:endParaRPr lang="en-US"/>
        </a:p>
      </dgm:t>
    </dgm:pt>
    <dgm:pt modelId="{35C5A0D7-3E98-4898-BBDD-299422484D0E}" type="pres">
      <dgm:prSet presAssocID="{BAEC6B7F-DC69-44D9-816B-A21CE8DCFEF5}" presName="spaceBetweenRectangles" presStyleCnt="0"/>
      <dgm:spPr/>
    </dgm:pt>
    <dgm:pt modelId="{4FC21B7F-EBD6-43FE-93F5-862072B29706}" type="pres">
      <dgm:prSet presAssocID="{24DCACF3-96EC-40E6-90EE-0DB0C33E0153}" presName="parentLin" presStyleCnt="0"/>
      <dgm:spPr/>
    </dgm:pt>
    <dgm:pt modelId="{BB82E5CD-B201-4D71-96B9-8D3C41C8D44C}" type="pres">
      <dgm:prSet presAssocID="{24DCACF3-96EC-40E6-90EE-0DB0C33E0153}" presName="parentLeftMargin" presStyleLbl="node1" presStyleIdx="0" presStyleCnt="3"/>
      <dgm:spPr/>
      <dgm:t>
        <a:bodyPr/>
        <a:lstStyle/>
        <a:p>
          <a:endParaRPr lang="en-US"/>
        </a:p>
      </dgm:t>
    </dgm:pt>
    <dgm:pt modelId="{C56BE3F6-7C29-44EF-B9DF-13035EC83312}" type="pres">
      <dgm:prSet presAssocID="{24DCACF3-96EC-40E6-90EE-0DB0C33E0153}" presName="parentText" presStyleLbl="node1" presStyleIdx="1" presStyleCnt="3">
        <dgm:presLayoutVars>
          <dgm:chMax val="0"/>
          <dgm:bulletEnabled val="1"/>
        </dgm:presLayoutVars>
      </dgm:prSet>
      <dgm:spPr/>
      <dgm:t>
        <a:bodyPr/>
        <a:lstStyle/>
        <a:p>
          <a:endParaRPr lang="en-US"/>
        </a:p>
      </dgm:t>
    </dgm:pt>
    <dgm:pt modelId="{74232DED-82CC-437A-8E4B-F400E7529E4A}" type="pres">
      <dgm:prSet presAssocID="{24DCACF3-96EC-40E6-90EE-0DB0C33E0153}" presName="negativeSpace" presStyleCnt="0"/>
      <dgm:spPr/>
    </dgm:pt>
    <dgm:pt modelId="{06818E96-0E95-4985-B053-EE155FA81A9D}" type="pres">
      <dgm:prSet presAssocID="{24DCACF3-96EC-40E6-90EE-0DB0C33E0153}" presName="childText" presStyleLbl="conFgAcc1" presStyleIdx="1" presStyleCnt="3">
        <dgm:presLayoutVars>
          <dgm:bulletEnabled val="1"/>
        </dgm:presLayoutVars>
      </dgm:prSet>
      <dgm:spPr/>
      <dgm:t>
        <a:bodyPr/>
        <a:lstStyle/>
        <a:p>
          <a:endParaRPr lang="en-US"/>
        </a:p>
      </dgm:t>
    </dgm:pt>
    <dgm:pt modelId="{800D7756-8617-4E9C-961C-E787982D5BD4}" type="pres">
      <dgm:prSet presAssocID="{F61716BD-836A-4FC2-93A7-8C805313DEF4}" presName="spaceBetweenRectangles" presStyleCnt="0"/>
      <dgm:spPr/>
    </dgm:pt>
    <dgm:pt modelId="{D6AB8711-5FC8-4A92-910B-6BA4864EB90D}" type="pres">
      <dgm:prSet presAssocID="{A7FD654F-BB3C-4F38-8851-3FFB898C9743}" presName="parentLin" presStyleCnt="0"/>
      <dgm:spPr/>
    </dgm:pt>
    <dgm:pt modelId="{ED346D39-539F-4F45-A963-7EB7460CF3CB}" type="pres">
      <dgm:prSet presAssocID="{A7FD654F-BB3C-4F38-8851-3FFB898C9743}" presName="parentLeftMargin" presStyleLbl="node1" presStyleIdx="1" presStyleCnt="3"/>
      <dgm:spPr/>
      <dgm:t>
        <a:bodyPr/>
        <a:lstStyle/>
        <a:p>
          <a:endParaRPr lang="en-US"/>
        </a:p>
      </dgm:t>
    </dgm:pt>
    <dgm:pt modelId="{91F9F5BB-A4D7-4A55-BFCE-D99304E4DDAB}" type="pres">
      <dgm:prSet presAssocID="{A7FD654F-BB3C-4F38-8851-3FFB898C9743}" presName="parentText" presStyleLbl="node1" presStyleIdx="2" presStyleCnt="3">
        <dgm:presLayoutVars>
          <dgm:chMax val="0"/>
          <dgm:bulletEnabled val="1"/>
        </dgm:presLayoutVars>
      </dgm:prSet>
      <dgm:spPr/>
      <dgm:t>
        <a:bodyPr/>
        <a:lstStyle/>
        <a:p>
          <a:endParaRPr lang="en-US"/>
        </a:p>
      </dgm:t>
    </dgm:pt>
    <dgm:pt modelId="{E597936C-E75A-4645-9D06-529E23CBE121}" type="pres">
      <dgm:prSet presAssocID="{A7FD654F-BB3C-4F38-8851-3FFB898C9743}" presName="negativeSpace" presStyleCnt="0"/>
      <dgm:spPr/>
    </dgm:pt>
    <dgm:pt modelId="{45F28B89-4D7E-4830-A8D1-433D7F7B1918}" type="pres">
      <dgm:prSet presAssocID="{A7FD654F-BB3C-4F38-8851-3FFB898C9743}" presName="childText" presStyleLbl="conFgAcc1" presStyleIdx="2" presStyleCnt="3">
        <dgm:presLayoutVars>
          <dgm:bulletEnabled val="1"/>
        </dgm:presLayoutVars>
      </dgm:prSet>
      <dgm:spPr/>
      <dgm:t>
        <a:bodyPr/>
        <a:lstStyle/>
        <a:p>
          <a:endParaRPr lang="en-US"/>
        </a:p>
      </dgm:t>
    </dgm:pt>
  </dgm:ptLst>
  <dgm:cxnLst>
    <dgm:cxn modelId="{D1CBAE5C-5ABA-4BA5-A309-8BC00FEF258C}" type="presOf" srcId="{24DCACF3-96EC-40E6-90EE-0DB0C33E0153}" destId="{C56BE3F6-7C29-44EF-B9DF-13035EC83312}" srcOrd="1" destOrd="0" presId="urn:microsoft.com/office/officeart/2005/8/layout/list1"/>
    <dgm:cxn modelId="{D78D84E2-5F9A-4DAA-BAFD-50403B3BDCC9}" srcId="{A7FD654F-BB3C-4F38-8851-3FFB898C9743}" destId="{C3F883D0-A759-457F-860A-7B9950849879}" srcOrd="0" destOrd="0" parTransId="{5E42974E-284B-4A37-B60F-721C8CC3CD15}" sibTransId="{905AD269-67A8-4134-B4BB-973F088DDF66}"/>
    <dgm:cxn modelId="{5F80E471-B944-467B-B00E-32C39522C0A0}" srcId="{E57E568B-B844-4FF1-97F3-A4E72C33A0EF}" destId="{B961C564-5669-4327-AAF6-38748F6D5F51}" srcOrd="0" destOrd="0" parTransId="{9738CCBC-5B38-4A7D-865D-9B46BFB58500}" sibTransId="{E1335299-7A19-4021-86AD-E13D7196056B}"/>
    <dgm:cxn modelId="{4D0AB404-A211-456B-90A4-117753875819}" type="presOf" srcId="{E57E568B-B844-4FF1-97F3-A4E72C33A0EF}" destId="{1D2D5660-F04D-4DD0-8F74-8526D1A5AF30}" srcOrd="0" destOrd="0" presId="urn:microsoft.com/office/officeart/2005/8/layout/list1"/>
    <dgm:cxn modelId="{0BFE4DBB-8C5B-4610-BFFF-818192937FD0}" type="presOf" srcId="{24DCACF3-96EC-40E6-90EE-0DB0C33E0153}" destId="{BB82E5CD-B201-4D71-96B9-8D3C41C8D44C}" srcOrd="0" destOrd="0" presId="urn:microsoft.com/office/officeart/2005/8/layout/list1"/>
    <dgm:cxn modelId="{28D8BD6E-77F4-4EBA-AD48-36E95FD82AAF}" srcId="{44CF60E3-429A-4B5B-9258-9782F8C6B113}" destId="{A7FD654F-BB3C-4F38-8851-3FFB898C9743}" srcOrd="2" destOrd="0" parTransId="{68DFCE41-BD9A-4CB4-A1FD-5EA1397F3403}" sibTransId="{AFCE301D-3718-4515-8E09-FE3BE8D03C65}"/>
    <dgm:cxn modelId="{00A40136-15B1-4065-A7B2-498B658EDE36}" srcId="{44CF60E3-429A-4B5B-9258-9782F8C6B113}" destId="{E57E568B-B844-4FF1-97F3-A4E72C33A0EF}" srcOrd="0" destOrd="0" parTransId="{19ACE8CA-A819-475C-8E9B-35AF2295C600}" sibTransId="{BAEC6B7F-DC69-44D9-816B-A21CE8DCFEF5}"/>
    <dgm:cxn modelId="{BDB2F56A-0F26-4648-BA34-E6CAA377C2A9}" type="presOf" srcId="{C3F883D0-A759-457F-860A-7B9950849879}" destId="{45F28B89-4D7E-4830-A8D1-433D7F7B1918}" srcOrd="0" destOrd="0" presId="urn:microsoft.com/office/officeart/2005/8/layout/list1"/>
    <dgm:cxn modelId="{C7123C1B-97F8-4268-8CD8-2C274E493E35}" srcId="{24DCACF3-96EC-40E6-90EE-0DB0C33E0153}" destId="{7C855F60-E885-49E3-85F9-75F305E2D937}" srcOrd="0" destOrd="0" parTransId="{6587EFBB-BE6A-4523-8737-737BCC5AE832}" sibTransId="{4E220172-A73C-43BA-AC8E-00C4DE435471}"/>
    <dgm:cxn modelId="{9CA839C9-1505-4377-B0FF-D61AB0648047}" type="presOf" srcId="{A7FD654F-BB3C-4F38-8851-3FFB898C9743}" destId="{ED346D39-539F-4F45-A963-7EB7460CF3CB}" srcOrd="0" destOrd="0" presId="urn:microsoft.com/office/officeart/2005/8/layout/list1"/>
    <dgm:cxn modelId="{AB79C0E0-2A43-4EDA-A88A-36B158734567}" type="presOf" srcId="{A7FD654F-BB3C-4F38-8851-3FFB898C9743}" destId="{91F9F5BB-A4D7-4A55-BFCE-D99304E4DDAB}" srcOrd="1" destOrd="0" presId="urn:microsoft.com/office/officeart/2005/8/layout/list1"/>
    <dgm:cxn modelId="{732DF6E8-5E80-4C5B-9632-73E2C033C4C1}" srcId="{44CF60E3-429A-4B5B-9258-9782F8C6B113}" destId="{24DCACF3-96EC-40E6-90EE-0DB0C33E0153}" srcOrd="1" destOrd="0" parTransId="{E19D6393-818C-47E2-8979-B2FF627AA99A}" sibTransId="{F61716BD-836A-4FC2-93A7-8C805313DEF4}"/>
    <dgm:cxn modelId="{CAC3703D-2C24-4182-858A-E9AD81421AF4}" type="presOf" srcId="{E57E568B-B844-4FF1-97F3-A4E72C33A0EF}" destId="{5AA123F2-EFF9-4EBD-945B-E725B394C7E2}" srcOrd="1" destOrd="0" presId="urn:microsoft.com/office/officeart/2005/8/layout/list1"/>
    <dgm:cxn modelId="{8128D179-5770-43EB-B72D-9B380D299FE6}" type="presOf" srcId="{44CF60E3-429A-4B5B-9258-9782F8C6B113}" destId="{4BA6BC09-C39C-4751-9258-E41AD1705885}" srcOrd="0" destOrd="0" presId="urn:microsoft.com/office/officeart/2005/8/layout/list1"/>
    <dgm:cxn modelId="{519BFA32-E8B1-4CF7-8588-3496586FF390}" type="presOf" srcId="{7C855F60-E885-49E3-85F9-75F305E2D937}" destId="{06818E96-0E95-4985-B053-EE155FA81A9D}" srcOrd="0" destOrd="0" presId="urn:microsoft.com/office/officeart/2005/8/layout/list1"/>
    <dgm:cxn modelId="{2993FE20-0F3D-498F-8458-489C95380115}" type="presOf" srcId="{B961C564-5669-4327-AAF6-38748F6D5F51}" destId="{36A4AD45-5BC8-4A06-AC9B-32CCB14687CF}" srcOrd="0" destOrd="0" presId="urn:microsoft.com/office/officeart/2005/8/layout/list1"/>
    <dgm:cxn modelId="{0167B3EE-E04F-4353-BCA9-DF1040156BE5}" type="presParOf" srcId="{4BA6BC09-C39C-4751-9258-E41AD1705885}" destId="{0094922B-3C51-4F32-8EAE-8B6F8D554030}" srcOrd="0" destOrd="0" presId="urn:microsoft.com/office/officeart/2005/8/layout/list1"/>
    <dgm:cxn modelId="{687DAB9A-2296-4FA6-9924-CBB44E551811}" type="presParOf" srcId="{0094922B-3C51-4F32-8EAE-8B6F8D554030}" destId="{1D2D5660-F04D-4DD0-8F74-8526D1A5AF30}" srcOrd="0" destOrd="0" presId="urn:microsoft.com/office/officeart/2005/8/layout/list1"/>
    <dgm:cxn modelId="{CC0D75D7-61AC-412A-AA57-37B608440807}" type="presParOf" srcId="{0094922B-3C51-4F32-8EAE-8B6F8D554030}" destId="{5AA123F2-EFF9-4EBD-945B-E725B394C7E2}" srcOrd="1" destOrd="0" presId="urn:microsoft.com/office/officeart/2005/8/layout/list1"/>
    <dgm:cxn modelId="{9C886B0C-BE44-4A21-8832-67CAE05F3DF1}" type="presParOf" srcId="{4BA6BC09-C39C-4751-9258-E41AD1705885}" destId="{B2D6EB00-1C18-442F-B5D3-C6CDAB85ED6C}" srcOrd="1" destOrd="0" presId="urn:microsoft.com/office/officeart/2005/8/layout/list1"/>
    <dgm:cxn modelId="{A8296309-E292-4ACB-8D17-7B1A31CE61CB}" type="presParOf" srcId="{4BA6BC09-C39C-4751-9258-E41AD1705885}" destId="{36A4AD45-5BC8-4A06-AC9B-32CCB14687CF}" srcOrd="2" destOrd="0" presId="urn:microsoft.com/office/officeart/2005/8/layout/list1"/>
    <dgm:cxn modelId="{12F6B755-FC73-43B3-9000-3498B9A804FB}" type="presParOf" srcId="{4BA6BC09-C39C-4751-9258-E41AD1705885}" destId="{35C5A0D7-3E98-4898-BBDD-299422484D0E}" srcOrd="3" destOrd="0" presId="urn:microsoft.com/office/officeart/2005/8/layout/list1"/>
    <dgm:cxn modelId="{71C7CF05-D852-407E-B6DA-B23B7613A044}" type="presParOf" srcId="{4BA6BC09-C39C-4751-9258-E41AD1705885}" destId="{4FC21B7F-EBD6-43FE-93F5-862072B29706}" srcOrd="4" destOrd="0" presId="urn:microsoft.com/office/officeart/2005/8/layout/list1"/>
    <dgm:cxn modelId="{FEB23C69-D6D3-474F-8DAA-618CE7F4D37F}" type="presParOf" srcId="{4FC21B7F-EBD6-43FE-93F5-862072B29706}" destId="{BB82E5CD-B201-4D71-96B9-8D3C41C8D44C}" srcOrd="0" destOrd="0" presId="urn:microsoft.com/office/officeart/2005/8/layout/list1"/>
    <dgm:cxn modelId="{30E2331A-7004-401B-A955-20C99F905A4C}" type="presParOf" srcId="{4FC21B7F-EBD6-43FE-93F5-862072B29706}" destId="{C56BE3F6-7C29-44EF-B9DF-13035EC83312}" srcOrd="1" destOrd="0" presId="urn:microsoft.com/office/officeart/2005/8/layout/list1"/>
    <dgm:cxn modelId="{6ADD2AD0-F653-44FD-8D9A-D56D07713D8F}" type="presParOf" srcId="{4BA6BC09-C39C-4751-9258-E41AD1705885}" destId="{74232DED-82CC-437A-8E4B-F400E7529E4A}" srcOrd="5" destOrd="0" presId="urn:microsoft.com/office/officeart/2005/8/layout/list1"/>
    <dgm:cxn modelId="{41C14D9A-3D6A-4E33-B69A-6413F197F277}" type="presParOf" srcId="{4BA6BC09-C39C-4751-9258-E41AD1705885}" destId="{06818E96-0E95-4985-B053-EE155FA81A9D}" srcOrd="6" destOrd="0" presId="urn:microsoft.com/office/officeart/2005/8/layout/list1"/>
    <dgm:cxn modelId="{A624EABD-1209-4C74-8F69-D56598CA726F}" type="presParOf" srcId="{4BA6BC09-C39C-4751-9258-E41AD1705885}" destId="{800D7756-8617-4E9C-961C-E787982D5BD4}" srcOrd="7" destOrd="0" presId="urn:microsoft.com/office/officeart/2005/8/layout/list1"/>
    <dgm:cxn modelId="{963D3749-3AD3-46D1-BEA0-0557B4562DD3}" type="presParOf" srcId="{4BA6BC09-C39C-4751-9258-E41AD1705885}" destId="{D6AB8711-5FC8-4A92-910B-6BA4864EB90D}" srcOrd="8" destOrd="0" presId="urn:microsoft.com/office/officeart/2005/8/layout/list1"/>
    <dgm:cxn modelId="{0A978CC8-E654-46A6-8D03-D17514A5CAE7}" type="presParOf" srcId="{D6AB8711-5FC8-4A92-910B-6BA4864EB90D}" destId="{ED346D39-539F-4F45-A963-7EB7460CF3CB}" srcOrd="0" destOrd="0" presId="urn:microsoft.com/office/officeart/2005/8/layout/list1"/>
    <dgm:cxn modelId="{1EEA6B53-CAA7-4638-BE04-2AAAD990416D}" type="presParOf" srcId="{D6AB8711-5FC8-4A92-910B-6BA4864EB90D}" destId="{91F9F5BB-A4D7-4A55-BFCE-D99304E4DDAB}" srcOrd="1" destOrd="0" presId="urn:microsoft.com/office/officeart/2005/8/layout/list1"/>
    <dgm:cxn modelId="{841958D1-CDAB-4C3F-BAF5-046DFB75D563}" type="presParOf" srcId="{4BA6BC09-C39C-4751-9258-E41AD1705885}" destId="{E597936C-E75A-4645-9D06-529E23CBE121}" srcOrd="9" destOrd="0" presId="urn:microsoft.com/office/officeart/2005/8/layout/list1"/>
    <dgm:cxn modelId="{DE049A6F-B624-4C80-8EF0-DA599EC0EBE0}" type="presParOf" srcId="{4BA6BC09-C39C-4751-9258-E41AD1705885}" destId="{45F28B89-4D7E-4830-A8D1-433D7F7B1918}" srcOrd="10" destOrd="0" presId="urn:microsoft.com/office/officeart/2005/8/layout/list1"/>
  </dgm:cxnLst>
  <dgm:bg>
    <a:solidFill>
      <a:schemeClr val="tx1">
        <a:lumMod val="65000"/>
        <a:lumOff val="35000"/>
      </a:schemeClr>
    </a:solidFill>
    <a:effectLst>
      <a:outerShdw blurRad="50800" dist="50800" dir="5400000" algn="ctr" rotWithShape="0">
        <a:schemeClr val="accent1">
          <a:lumMod val="90000"/>
        </a:schemeClr>
      </a:outerShdw>
    </a:effectLst>
  </dgm:bg>
  <dgm:whole>
    <a:ln>
      <a:solidFill>
        <a:schemeClr val="tx2"/>
      </a:solidFill>
    </a:ln>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DAA58A-FA83-4F2F-A61B-2F9E6FF3AEE8}">
      <dsp:nvSpPr>
        <dsp:cNvPr id="0" name=""/>
        <dsp:cNvSpPr/>
      </dsp:nvSpPr>
      <dsp:spPr>
        <a:xfrm>
          <a:off x="4223" y="355290"/>
          <a:ext cx="1173360" cy="1173360"/>
        </a:xfrm>
        <a:prstGeom prst="fram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kern="1200" dirty="0" smtClean="0"/>
            <a:t>Outstanding </a:t>
          </a:r>
          <a:r>
            <a:rPr lang="en-US" sz="1400" kern="1200" dirty="0" smtClean="0"/>
            <a:t>Principal Balance</a:t>
          </a:r>
          <a:endParaRPr lang="en-US" sz="1400" kern="1200" dirty="0"/>
        </a:p>
      </dsp:txBody>
      <dsp:txXfrm>
        <a:off x="150893" y="501960"/>
        <a:ext cx="880020" cy="880020"/>
      </dsp:txXfrm>
    </dsp:sp>
    <dsp:sp modelId="{EAF0F71A-F2FD-46DA-93D0-FA38B5B799A5}">
      <dsp:nvSpPr>
        <dsp:cNvPr id="0" name=""/>
        <dsp:cNvSpPr/>
      </dsp:nvSpPr>
      <dsp:spPr>
        <a:xfrm>
          <a:off x="1272861" y="601696"/>
          <a:ext cx="680549" cy="680549"/>
        </a:xfrm>
        <a:prstGeom prst="mathMultiply">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466850">
            <a:lnSpc>
              <a:spcPct val="90000"/>
            </a:lnSpc>
            <a:spcBef>
              <a:spcPct val="0"/>
            </a:spcBef>
            <a:spcAft>
              <a:spcPct val="35000"/>
            </a:spcAft>
          </a:pPr>
          <a:endParaRPr lang="en-US" sz="3300" kern="1200"/>
        </a:p>
      </dsp:txBody>
      <dsp:txXfrm>
        <a:off x="1379720" y="708555"/>
        <a:ext cx="466831" cy="466831"/>
      </dsp:txXfrm>
    </dsp:sp>
    <dsp:sp modelId="{F1D056D3-C9A1-4343-82A2-91FECF42A101}">
      <dsp:nvSpPr>
        <dsp:cNvPr id="0" name=""/>
        <dsp:cNvSpPr/>
      </dsp:nvSpPr>
      <dsp:spPr>
        <a:xfrm>
          <a:off x="2048687" y="355290"/>
          <a:ext cx="1173360" cy="1173360"/>
        </a:xfrm>
        <a:prstGeom prst="fram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Interest </a:t>
          </a:r>
        </a:p>
        <a:p>
          <a:pPr lvl="0" algn="ctr" defTabSz="622300">
            <a:lnSpc>
              <a:spcPct val="90000"/>
            </a:lnSpc>
            <a:spcBef>
              <a:spcPct val="0"/>
            </a:spcBef>
            <a:spcAft>
              <a:spcPct val="35000"/>
            </a:spcAft>
          </a:pPr>
          <a:r>
            <a:rPr lang="en-US" sz="1400" kern="1200" dirty="0" smtClean="0"/>
            <a:t>Rate/365</a:t>
          </a:r>
          <a:endParaRPr lang="en-US" sz="1400" kern="1200" dirty="0"/>
        </a:p>
      </dsp:txBody>
      <dsp:txXfrm>
        <a:off x="2195357" y="501960"/>
        <a:ext cx="880020" cy="880020"/>
      </dsp:txXfrm>
    </dsp:sp>
    <dsp:sp modelId="{A705906E-003F-4CD1-A7A5-906019E32B48}">
      <dsp:nvSpPr>
        <dsp:cNvPr id="0" name=""/>
        <dsp:cNvSpPr/>
      </dsp:nvSpPr>
      <dsp:spPr>
        <a:xfrm>
          <a:off x="3317325" y="609597"/>
          <a:ext cx="680549" cy="680549"/>
        </a:xfrm>
        <a:prstGeom prst="mathMultiply">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466850">
            <a:lnSpc>
              <a:spcPct val="90000"/>
            </a:lnSpc>
            <a:spcBef>
              <a:spcPct val="0"/>
            </a:spcBef>
            <a:spcAft>
              <a:spcPct val="35000"/>
            </a:spcAft>
          </a:pPr>
          <a:endParaRPr lang="en-US" sz="3300" kern="1200"/>
        </a:p>
      </dsp:txBody>
      <dsp:txXfrm>
        <a:off x="3424184" y="716456"/>
        <a:ext cx="466831" cy="466831"/>
      </dsp:txXfrm>
    </dsp:sp>
    <dsp:sp modelId="{A9DEB276-4B5B-4939-ADA7-9E76395DAC64}">
      <dsp:nvSpPr>
        <dsp:cNvPr id="0" name=""/>
        <dsp:cNvSpPr/>
      </dsp:nvSpPr>
      <dsp:spPr>
        <a:xfrm>
          <a:off x="4093151" y="355290"/>
          <a:ext cx="1173360" cy="1173360"/>
        </a:xfrm>
        <a:prstGeom prst="fram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 days in billing cycle</a:t>
          </a:r>
        </a:p>
      </dsp:txBody>
      <dsp:txXfrm>
        <a:off x="4239821" y="501960"/>
        <a:ext cx="880020" cy="880020"/>
      </dsp:txXfrm>
    </dsp:sp>
    <dsp:sp modelId="{A11AFE52-1A30-468C-A203-DF3755AA01F5}">
      <dsp:nvSpPr>
        <dsp:cNvPr id="0" name=""/>
        <dsp:cNvSpPr/>
      </dsp:nvSpPr>
      <dsp:spPr>
        <a:xfrm>
          <a:off x="5361789" y="601696"/>
          <a:ext cx="680549" cy="680549"/>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en-US" sz="2800" kern="1200"/>
        </a:p>
      </dsp:txBody>
      <dsp:txXfrm>
        <a:off x="5451996" y="741889"/>
        <a:ext cx="500135" cy="400163"/>
      </dsp:txXfrm>
    </dsp:sp>
    <dsp:sp modelId="{6A8CFF37-91C4-4AAD-9775-45D7C0F549D4}">
      <dsp:nvSpPr>
        <dsp:cNvPr id="0" name=""/>
        <dsp:cNvSpPr/>
      </dsp:nvSpPr>
      <dsp:spPr>
        <a:xfrm>
          <a:off x="6137615" y="355290"/>
          <a:ext cx="1173360" cy="1173360"/>
        </a:xfrm>
        <a:prstGeom prst="fram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t>Interest</a:t>
          </a:r>
          <a:endParaRPr lang="en-US" sz="1400" kern="1200" dirty="0"/>
        </a:p>
      </dsp:txBody>
      <dsp:txXfrm>
        <a:off x="6284285" y="501960"/>
        <a:ext cx="880020" cy="8800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E35EE-ABA4-4403-B8A3-745C92BF2C95}">
      <dsp:nvSpPr>
        <dsp:cNvPr id="0" name=""/>
        <dsp:cNvSpPr/>
      </dsp:nvSpPr>
      <dsp:spPr>
        <a:xfrm>
          <a:off x="64011" y="0"/>
          <a:ext cx="5440680" cy="3263831"/>
        </a:xfrm>
        <a:prstGeom prst="rightArrow">
          <a:avLst/>
        </a:prstGeom>
        <a:solidFill>
          <a:schemeClr val="accent1">
            <a:tint val="40000"/>
            <a:hueOff val="0"/>
            <a:satOff val="0"/>
            <a:lumOff val="0"/>
            <a:alphaOff val="0"/>
          </a:schemeClr>
        </a:solidFill>
        <a:ln>
          <a:noFill/>
        </a:ln>
        <a:effectLst/>
        <a:scene3d>
          <a:camera prst="orthographicFront"/>
          <a:lightRig rig="threePt" dir="t"/>
        </a:scene3d>
        <a:sp3d prstMaterial="matte">
          <a:bevelT/>
        </a:sp3d>
      </dsp:spPr>
      <dsp:style>
        <a:lnRef idx="0">
          <a:scrgbClr r="0" g="0" b="0"/>
        </a:lnRef>
        <a:fillRef idx="1">
          <a:scrgbClr r="0" g="0" b="0"/>
        </a:fillRef>
        <a:effectRef idx="0">
          <a:scrgbClr r="0" g="0" b="0"/>
        </a:effectRef>
        <a:fontRef idx="minor"/>
      </dsp:style>
    </dsp:sp>
    <dsp:sp modelId="{E894762D-41F2-4229-BF79-A60D916BFA07}">
      <dsp:nvSpPr>
        <dsp:cNvPr id="0" name=""/>
        <dsp:cNvSpPr/>
      </dsp:nvSpPr>
      <dsp:spPr>
        <a:xfrm>
          <a:off x="1980" y="979149"/>
          <a:ext cx="2035705" cy="130553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a:scene3d>
          <a:camera prst="orthographicFront"/>
          <a:lightRig rig="threePt" dir="t"/>
        </a:scene3d>
        <a:sp3d prstMaterial="matte">
          <a:bevelT/>
        </a:sp3d>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solidFill>
                <a:schemeClr val="tx1"/>
              </a:solidFill>
            </a:rPr>
            <a:t>In School</a:t>
          </a:r>
          <a:endParaRPr lang="en-US" sz="2300" kern="1200" dirty="0">
            <a:solidFill>
              <a:schemeClr val="tx1"/>
            </a:solidFill>
          </a:endParaRPr>
        </a:p>
      </dsp:txBody>
      <dsp:txXfrm>
        <a:off x="65711" y="1042880"/>
        <a:ext cx="1908243" cy="1178070"/>
      </dsp:txXfrm>
    </dsp:sp>
    <dsp:sp modelId="{946B20DE-9AD6-46F8-9DFA-7C2C473B5D9E}">
      <dsp:nvSpPr>
        <dsp:cNvPr id="0" name=""/>
        <dsp:cNvSpPr/>
      </dsp:nvSpPr>
      <dsp:spPr>
        <a:xfrm>
          <a:off x="2182547" y="979149"/>
          <a:ext cx="2035705" cy="130553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a:scene3d>
          <a:camera prst="orthographicFront"/>
          <a:lightRig rig="threePt" dir="t"/>
        </a:scene3d>
        <a:sp3d prstMaterial="matte">
          <a:bevelT/>
        </a:sp3d>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solidFill>
                <a:schemeClr val="tx1"/>
              </a:solidFill>
            </a:rPr>
            <a:t>Grace</a:t>
          </a:r>
          <a:endParaRPr lang="en-US" sz="2300" kern="1200" dirty="0">
            <a:solidFill>
              <a:schemeClr val="tx1"/>
            </a:solidFill>
          </a:endParaRPr>
        </a:p>
      </dsp:txBody>
      <dsp:txXfrm>
        <a:off x="2246278" y="1042880"/>
        <a:ext cx="1908243" cy="1178070"/>
      </dsp:txXfrm>
    </dsp:sp>
    <dsp:sp modelId="{9A7CA05C-50E8-4192-B5A4-692A03A2A9DA}">
      <dsp:nvSpPr>
        <dsp:cNvPr id="0" name=""/>
        <dsp:cNvSpPr/>
      </dsp:nvSpPr>
      <dsp:spPr>
        <a:xfrm>
          <a:off x="4363114" y="979149"/>
          <a:ext cx="2035705" cy="130553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a:scene3d>
          <a:camera prst="orthographicFront"/>
          <a:lightRig rig="threePt" dir="t"/>
        </a:scene3d>
        <a:sp3d prstMaterial="matte">
          <a:bevelT/>
        </a:sp3d>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solidFill>
                <a:schemeClr val="tx1"/>
              </a:solidFill>
            </a:rPr>
            <a:t>Repayment</a:t>
          </a:r>
          <a:endParaRPr lang="en-US" sz="2300" kern="1200" dirty="0">
            <a:solidFill>
              <a:schemeClr val="tx1"/>
            </a:solidFill>
          </a:endParaRPr>
        </a:p>
      </dsp:txBody>
      <dsp:txXfrm>
        <a:off x="4426845" y="1042880"/>
        <a:ext cx="1908243" cy="11780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A4AD45-5BC8-4A06-AC9B-32CCB14687CF}">
      <dsp:nvSpPr>
        <dsp:cNvPr id="0" name=""/>
        <dsp:cNvSpPr/>
      </dsp:nvSpPr>
      <dsp:spPr>
        <a:xfrm>
          <a:off x="0" y="299405"/>
          <a:ext cx="6400800" cy="80797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6773" tIns="395732" rIns="496773"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Special circumstances</a:t>
          </a:r>
          <a:endParaRPr lang="en-US" sz="1900" kern="1200" dirty="0"/>
        </a:p>
      </dsp:txBody>
      <dsp:txXfrm>
        <a:off x="0" y="299405"/>
        <a:ext cx="6400800" cy="807975"/>
      </dsp:txXfrm>
    </dsp:sp>
    <dsp:sp modelId="{5AA123F2-EFF9-4EBD-945B-E725B394C7E2}">
      <dsp:nvSpPr>
        <dsp:cNvPr id="0" name=""/>
        <dsp:cNvSpPr/>
      </dsp:nvSpPr>
      <dsp:spPr>
        <a:xfrm>
          <a:off x="320040" y="18964"/>
          <a:ext cx="4480560" cy="5608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55" tIns="0" rIns="169355" bIns="0" numCol="1" spcCol="1270" anchor="ctr" anchorCtr="0">
          <a:noAutofit/>
        </a:bodyPr>
        <a:lstStyle/>
        <a:p>
          <a:pPr lvl="0" algn="l" defTabSz="844550">
            <a:lnSpc>
              <a:spcPct val="90000"/>
            </a:lnSpc>
            <a:spcBef>
              <a:spcPct val="0"/>
            </a:spcBef>
            <a:spcAft>
              <a:spcPct val="35000"/>
            </a:spcAft>
          </a:pPr>
          <a:r>
            <a:rPr lang="en-US" sz="1900" b="1" kern="1200" dirty="0" smtClean="0">
              <a:solidFill>
                <a:schemeClr val="tx1"/>
              </a:solidFill>
            </a:rPr>
            <a:t>Deferment</a:t>
          </a:r>
          <a:endParaRPr lang="en-US" sz="1900" b="1" kern="1200" dirty="0">
            <a:solidFill>
              <a:schemeClr val="tx1"/>
            </a:solidFill>
          </a:endParaRPr>
        </a:p>
      </dsp:txBody>
      <dsp:txXfrm>
        <a:off x="347420" y="46344"/>
        <a:ext cx="4425800" cy="506120"/>
      </dsp:txXfrm>
    </dsp:sp>
    <dsp:sp modelId="{06818E96-0E95-4985-B053-EE155FA81A9D}">
      <dsp:nvSpPr>
        <dsp:cNvPr id="0" name=""/>
        <dsp:cNvSpPr/>
      </dsp:nvSpPr>
      <dsp:spPr>
        <a:xfrm>
          <a:off x="0" y="1490420"/>
          <a:ext cx="6400800" cy="80797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6773" tIns="395732" rIns="496773"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Determined by the lender</a:t>
          </a:r>
          <a:endParaRPr lang="en-US" sz="1900" kern="1200" dirty="0"/>
        </a:p>
      </dsp:txBody>
      <dsp:txXfrm>
        <a:off x="0" y="1490420"/>
        <a:ext cx="6400800" cy="807975"/>
      </dsp:txXfrm>
    </dsp:sp>
    <dsp:sp modelId="{C56BE3F6-7C29-44EF-B9DF-13035EC83312}">
      <dsp:nvSpPr>
        <dsp:cNvPr id="0" name=""/>
        <dsp:cNvSpPr/>
      </dsp:nvSpPr>
      <dsp:spPr>
        <a:xfrm>
          <a:off x="320040" y="1209980"/>
          <a:ext cx="4480560" cy="5608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55" tIns="0" rIns="169355" bIns="0" numCol="1" spcCol="1270" anchor="ctr" anchorCtr="0">
          <a:noAutofit/>
        </a:bodyPr>
        <a:lstStyle/>
        <a:p>
          <a:pPr lvl="0" algn="l" defTabSz="844550">
            <a:lnSpc>
              <a:spcPct val="90000"/>
            </a:lnSpc>
            <a:spcBef>
              <a:spcPct val="0"/>
            </a:spcBef>
            <a:spcAft>
              <a:spcPct val="35000"/>
            </a:spcAft>
          </a:pPr>
          <a:r>
            <a:rPr lang="en-US" sz="1900" b="1" kern="1200" dirty="0" smtClean="0">
              <a:solidFill>
                <a:schemeClr val="tx1"/>
              </a:solidFill>
            </a:rPr>
            <a:t>Forbearance</a:t>
          </a:r>
          <a:endParaRPr lang="en-US" sz="1900" b="1" kern="1200" dirty="0">
            <a:solidFill>
              <a:schemeClr val="tx1"/>
            </a:solidFill>
          </a:endParaRPr>
        </a:p>
      </dsp:txBody>
      <dsp:txXfrm>
        <a:off x="347420" y="1237360"/>
        <a:ext cx="4425800" cy="506120"/>
      </dsp:txXfrm>
    </dsp:sp>
    <dsp:sp modelId="{45F28B89-4D7E-4830-A8D1-433D7F7B1918}">
      <dsp:nvSpPr>
        <dsp:cNvPr id="0" name=""/>
        <dsp:cNvSpPr/>
      </dsp:nvSpPr>
      <dsp:spPr>
        <a:xfrm>
          <a:off x="0" y="2681435"/>
          <a:ext cx="6400800" cy="807975"/>
        </a:xfrm>
        <a:prstGeom prst="rect">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6773" tIns="395732" rIns="496773"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Merging all loans into one new loan</a:t>
          </a:r>
          <a:endParaRPr lang="en-US" sz="1900" kern="1200" dirty="0"/>
        </a:p>
      </dsp:txBody>
      <dsp:txXfrm>
        <a:off x="0" y="2681435"/>
        <a:ext cx="6400800" cy="807975"/>
      </dsp:txXfrm>
    </dsp:sp>
    <dsp:sp modelId="{91F9F5BB-A4D7-4A55-BFCE-D99304E4DDAB}">
      <dsp:nvSpPr>
        <dsp:cNvPr id="0" name=""/>
        <dsp:cNvSpPr/>
      </dsp:nvSpPr>
      <dsp:spPr>
        <a:xfrm>
          <a:off x="320040" y="2400995"/>
          <a:ext cx="4480560" cy="56088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9355" tIns="0" rIns="169355" bIns="0" numCol="1" spcCol="1270" anchor="ctr" anchorCtr="0">
          <a:noAutofit/>
        </a:bodyPr>
        <a:lstStyle/>
        <a:p>
          <a:pPr lvl="0" algn="l" defTabSz="844550">
            <a:lnSpc>
              <a:spcPct val="90000"/>
            </a:lnSpc>
            <a:spcBef>
              <a:spcPct val="0"/>
            </a:spcBef>
            <a:spcAft>
              <a:spcPct val="35000"/>
            </a:spcAft>
          </a:pPr>
          <a:r>
            <a:rPr lang="en-US" sz="1900" b="1" kern="1200" dirty="0" smtClean="0">
              <a:solidFill>
                <a:schemeClr val="tx1"/>
              </a:solidFill>
            </a:rPr>
            <a:t>Consolidation</a:t>
          </a:r>
          <a:endParaRPr lang="en-US" sz="1900" b="1" kern="1200" dirty="0">
            <a:solidFill>
              <a:schemeClr val="tx1"/>
            </a:solidFill>
          </a:endParaRPr>
        </a:p>
      </dsp:txBody>
      <dsp:txXfrm>
        <a:off x="347420" y="2428375"/>
        <a:ext cx="4425800"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DF0920E-7C17-4C1C-85F7-9C39BB11B20A}" type="datetimeFigureOut">
              <a:rPr lang="en-US" smtClean="0"/>
              <a:t>6/6/2018</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B9E72BF-A11E-4F7A-8569-99BE50B094B4}" type="slidenum">
              <a:rPr lang="en-US" smtClean="0"/>
              <a:t>‹#›</a:t>
            </a:fld>
            <a:endParaRPr lang="en-US"/>
          </a:p>
        </p:txBody>
      </p:sp>
    </p:spTree>
    <p:extLst>
      <p:ext uri="{BB962C8B-B14F-4D97-AF65-F5344CB8AC3E}">
        <p14:creationId xmlns:p14="http://schemas.microsoft.com/office/powerpoint/2010/main" val="219759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413E83B-49D5-4289-A46A-2F230B496353}" type="datetimeFigureOut">
              <a:rPr lang="en-US" smtClean="0"/>
              <a:t>6/6/2018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B00079B-585D-49B4-A45C-6ABA6586B4CB}" type="slidenum">
              <a:rPr lang="en-US" smtClean="0"/>
              <a:t>‹#›</a:t>
            </a:fld>
            <a:endParaRPr lang="en-US"/>
          </a:p>
        </p:txBody>
      </p:sp>
    </p:spTree>
    <p:extLst>
      <p:ext uri="{BB962C8B-B14F-4D97-AF65-F5344CB8AC3E}">
        <p14:creationId xmlns:p14="http://schemas.microsoft.com/office/powerpoint/2010/main" val="678582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www.irs.gov/publications/p970" TargetMode="External"/><Relationship Id="rId2" Type="http://schemas.openxmlformats.org/officeDocument/2006/relationships/slide" Target="../slides/slide33.xml"/><Relationship Id="rId1" Type="http://schemas.openxmlformats.org/officeDocument/2006/relationships/notesMaster" Target="../notesMasters/notesMaster1.xml"/><Relationship Id="rId4" Type="http://schemas.openxmlformats.org/officeDocument/2006/relationships/hyperlink" Target="http://www.finaid.org/" TargetMode="Externa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www.mappingyourfuture.org/CollegePrep/" TargetMode="External"/><Relationship Id="rId2" Type="http://schemas.openxmlformats.org/officeDocument/2006/relationships/slide" Target="../slides/slide34.xml"/><Relationship Id="rId1" Type="http://schemas.openxmlformats.org/officeDocument/2006/relationships/notesMaster" Target="../notesMasters/notesMaster1.xml"/><Relationship Id="rId6" Type="http://schemas.openxmlformats.org/officeDocument/2006/relationships/hyperlink" Target="http://www.mappingyourfuture.org/Money/" TargetMode="External"/><Relationship Id="rId5" Type="http://schemas.openxmlformats.org/officeDocument/2006/relationships/hyperlink" Target="http://www.mappingyourfuture.org/Paying/" TargetMode="External"/><Relationship Id="rId4" Type="http://schemas.openxmlformats.org/officeDocument/2006/relationships/hyperlink" Target="http://www.mappingyourfuture.org/PlanYourCareer/" TargetMode="Externa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dirty="0" smtClean="0">
                <a:solidFill>
                  <a:srgbClr val="C00000"/>
                </a:solidFill>
              </a:rPr>
              <a:t>Additional materials</a:t>
            </a:r>
            <a:r>
              <a:rPr lang="en-US" b="1" baseline="0" dirty="0" smtClean="0">
                <a:solidFill>
                  <a:srgbClr val="C00000"/>
                </a:solidFill>
              </a:rPr>
              <a:t> recommended</a:t>
            </a:r>
            <a:r>
              <a:rPr lang="en-US" baseline="0" dirty="0" smtClean="0">
                <a:solidFill>
                  <a:srgbClr val="800000"/>
                </a:solidFill>
              </a:rPr>
              <a:t>:</a:t>
            </a:r>
          </a:p>
          <a:p>
            <a:pPr eaLnBrk="1" hangingPunct="1"/>
            <a:r>
              <a:rPr lang="en-US" dirty="0" smtClean="0">
                <a:solidFill>
                  <a:srgbClr val="C00000"/>
                </a:solidFill>
              </a:rPr>
              <a:t>Repayment</a:t>
            </a:r>
            <a:r>
              <a:rPr lang="en-US" baseline="0" dirty="0" smtClean="0">
                <a:solidFill>
                  <a:srgbClr val="C00000"/>
                </a:solidFill>
              </a:rPr>
              <a:t> of Your Student Loan Debt booklet</a:t>
            </a:r>
          </a:p>
          <a:p>
            <a:pPr eaLnBrk="1" hangingPunct="1"/>
            <a:r>
              <a:rPr lang="en-US" baseline="0" dirty="0" smtClean="0">
                <a:solidFill>
                  <a:srgbClr val="C00000"/>
                </a:solidFill>
              </a:rPr>
              <a:t>Printout of presentation for participants</a:t>
            </a:r>
          </a:p>
          <a:p>
            <a:pPr eaLnBrk="1" hangingPunct="1"/>
            <a:endParaRPr lang="en-US" dirty="0" smtClean="0">
              <a:solidFill>
                <a:srgbClr val="C00000"/>
              </a:solidFill>
            </a:endParaRPr>
          </a:p>
          <a:p>
            <a:pPr eaLnBrk="1" hangingPunct="1"/>
            <a:endParaRPr lang="en-US" dirty="0" smtClean="0"/>
          </a:p>
          <a:p>
            <a:pPr algn="l" eaLnBrk="1" hangingPunct="1"/>
            <a:r>
              <a:rPr lang="en-US" dirty="0" smtClean="0"/>
              <a:t>Welcome to “Repayment of Your Student Loan Debt.”  This session is sponsored by the Office of Student Financial Assistance (OSFA), a division of the Florida Department of Education.  OSFA provides many services to institutions and students in the state of Florida.  We promote financial well</a:t>
            </a:r>
            <a:r>
              <a:rPr lang="en-US" baseline="0" dirty="0" smtClean="0"/>
              <a:t> </a:t>
            </a:r>
            <a:r>
              <a:rPr lang="en-US" dirty="0" smtClean="0"/>
              <a:t>being, debt management and student loan awareness. All of our services are free of charge.</a:t>
            </a:r>
          </a:p>
          <a:p>
            <a:endParaRPr lang="en-US" dirty="0"/>
          </a:p>
        </p:txBody>
      </p:sp>
      <p:sp>
        <p:nvSpPr>
          <p:cNvPr id="4" name="Slide Number Placeholder 3"/>
          <p:cNvSpPr>
            <a:spLocks noGrp="1"/>
          </p:cNvSpPr>
          <p:nvPr>
            <p:ph type="sldNum" sz="quarter" idx="10"/>
          </p:nvPr>
        </p:nvSpPr>
        <p:spPr/>
        <p:txBody>
          <a:bodyPr/>
          <a:lstStyle/>
          <a:p>
            <a:fld id="{EB00079B-585D-49B4-A45C-6ABA6586B4CB}" type="slidenum">
              <a:rPr lang="en-US" smtClean="0"/>
              <a:t>1</a:t>
            </a:fld>
            <a:endParaRPr lang="en-US"/>
          </a:p>
        </p:txBody>
      </p:sp>
    </p:spTree>
    <p:extLst>
      <p:ext uri="{BB962C8B-B14F-4D97-AF65-F5344CB8AC3E}">
        <p14:creationId xmlns:p14="http://schemas.microsoft.com/office/powerpoint/2010/main" val="935105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What are the choices for paying back the loan?  There</a:t>
            </a:r>
            <a:r>
              <a:rPr lang="en-US" baseline="0" dirty="0" smtClean="0"/>
              <a:t> are</a:t>
            </a:r>
            <a:r>
              <a:rPr lang="en-US" dirty="0" smtClean="0"/>
              <a:t> several options available – but</a:t>
            </a:r>
            <a:r>
              <a:rPr lang="en-US" baseline="0" dirty="0" smtClean="0"/>
              <a:t> the four most popular are shown on this slide. </a:t>
            </a:r>
          </a:p>
          <a:p>
            <a:pPr eaLnBrk="1" hangingPunct="1"/>
            <a:endParaRPr lang="en-US" baseline="0" dirty="0" smtClean="0"/>
          </a:p>
          <a:p>
            <a:pPr eaLnBrk="1" hangingPunct="1"/>
            <a:r>
              <a:rPr lang="en-US" baseline="0" dirty="0" smtClean="0"/>
              <a:t>P</a:t>
            </a:r>
            <a:r>
              <a:rPr lang="en-US" dirty="0" smtClean="0"/>
              <a:t>lease know that these are designed to HELP a</a:t>
            </a:r>
            <a:r>
              <a:rPr lang="en-US" baseline="0" dirty="0" smtClean="0"/>
              <a:t> borrower</a:t>
            </a:r>
            <a:r>
              <a:rPr lang="en-US" dirty="0" smtClean="0"/>
              <a:t> make payments not HINDER  in any way.  So if one</a:t>
            </a:r>
            <a:r>
              <a:rPr lang="en-US" baseline="0" dirty="0" smtClean="0"/>
              <a:t> plan is chosen</a:t>
            </a:r>
            <a:r>
              <a:rPr lang="en-US" dirty="0" smtClean="0"/>
              <a:t> and it does not work in the budget like the</a:t>
            </a:r>
            <a:r>
              <a:rPr lang="en-US" baseline="0" dirty="0" smtClean="0"/>
              <a:t> borrower</a:t>
            </a:r>
            <a:r>
              <a:rPr lang="en-US" dirty="0" smtClean="0"/>
              <a:t> originally thought it would, please speak with the servicer about changing the</a:t>
            </a:r>
            <a:r>
              <a:rPr lang="en-US" baseline="0" dirty="0" smtClean="0"/>
              <a:t> </a:t>
            </a:r>
            <a:r>
              <a:rPr lang="en-US" dirty="0" smtClean="0"/>
              <a:t>payment plan to something else.  Here are four options to consider:</a:t>
            </a:r>
            <a:r>
              <a:rPr lang="en-US" baseline="0" dirty="0" smtClean="0"/>
              <a:t>  (read slide)</a:t>
            </a:r>
            <a:endParaRPr lang="en-US" dirty="0" smtClean="0"/>
          </a:p>
          <a:p>
            <a:pPr defTabSz="931774">
              <a:defRPr/>
            </a:pPr>
            <a:endParaRPr lang="en-US" dirty="0" smtClean="0"/>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10</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smtClean="0"/>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11</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smtClean="0"/>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12</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60">
              <a:defRPr/>
            </a:pPr>
            <a:r>
              <a:rPr lang="en-US" dirty="0" smtClean="0"/>
              <a:t>The</a:t>
            </a:r>
            <a:r>
              <a:rPr lang="en-US" baseline="0" dirty="0" smtClean="0"/>
              <a:t> Extended repayment plan i</a:t>
            </a:r>
            <a:r>
              <a:rPr lang="en-US" dirty="0" smtClean="0"/>
              <a:t>s available only to borrowers whose first loan was disbursed on or after October 7, 1998, and have a federal student loan balance totaling more than $30,000.00 .</a:t>
            </a:r>
            <a:r>
              <a:rPr lang="en-US" baseline="0" dirty="0" smtClean="0"/>
              <a:t>  The</a:t>
            </a:r>
            <a:r>
              <a:rPr lang="en-US" dirty="0" smtClean="0"/>
              <a:t> repayment term is “extended” for a period not greater than twenty-five years.  With this option, repayment amounts can either be fixed or graduated</a:t>
            </a:r>
            <a:r>
              <a:rPr lang="en-US" baseline="0" dirty="0" smtClean="0"/>
              <a:t> for a maximum of 25 years.</a:t>
            </a:r>
            <a:endParaRPr lang="en-US" dirty="0" smtClean="0"/>
          </a:p>
          <a:p>
            <a:pPr eaLnBrk="1" hangingPunct="1"/>
            <a:endParaRPr 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13</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The</a:t>
            </a:r>
            <a:r>
              <a:rPr lang="en-US" baseline="0" dirty="0" smtClean="0"/>
              <a:t> acronyms stand for:  Income Based Repayment, Pay As You Earn, Income Contingent Repayment, and Income Sensitive.  We will discuss each of these plans on the next few slides.  One thing in common is that these type of plans offer adjustable payments based on several variables such as income, family size, poverty guidelines.  Some offer forgiveness after a period of time or type of employment (Public Service Loan Forgiveness).</a:t>
            </a:r>
            <a:endParaRPr 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14</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Effective July 1, 2009, this plan assists borrowers with a partial financial hardship in keeping their loan payments affordable with payment caps based on their income and family size. (Not applicable to Parent PLUS loans.) For more information, please visit: http://www.ibrinfo.org/.</a:t>
            </a:r>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15</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60">
              <a:defRPr/>
            </a:pPr>
            <a:r>
              <a:rPr lang="en-US" dirty="0" smtClean="0"/>
              <a:t>The</a:t>
            </a:r>
            <a:r>
              <a:rPr lang="en-US" baseline="0" dirty="0" smtClean="0"/>
              <a:t> Pay As You Earn Repayment Plan offers flexibility for borrowers based on family size and income.  It also offers forgiveness in a shorter period of time than other plans.  </a:t>
            </a:r>
          </a:p>
          <a:p>
            <a:pPr defTabSz="940460">
              <a:defRPr/>
            </a:pPr>
            <a:endParaRPr lang="en-US" baseline="0" dirty="0" smtClean="0"/>
          </a:p>
          <a:p>
            <a:pPr defTabSz="940460">
              <a:defRPr/>
            </a:pPr>
            <a:r>
              <a:rPr lang="en-US" baseline="0" dirty="0" smtClean="0"/>
              <a:t>Designed for borrowers who have high debt relative to low income.  They must have no outstanding balance of federal student loan debt as of October 1, 2007, and received a Direct Loan disbursement on or after October 1, 2011.</a:t>
            </a:r>
          </a:p>
          <a:p>
            <a:pPr defTabSz="940460">
              <a:defRPr/>
            </a:pPr>
            <a:endParaRPr lang="en-US" baseline="0" dirty="0" smtClean="0"/>
          </a:p>
          <a:p>
            <a:pPr defTabSz="940460">
              <a:defRPr/>
            </a:pPr>
            <a:endParaRPr lang="en-US" baseline="0" dirty="0" smtClean="0"/>
          </a:p>
          <a:p>
            <a:pPr defTabSz="940460">
              <a:defRPr/>
            </a:pPr>
            <a:endParaRPr lang="en-US" dirty="0" smtClean="0"/>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16</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0460">
              <a:defRPr/>
            </a:pPr>
            <a:r>
              <a:rPr lang="en-US" dirty="0" smtClean="0"/>
              <a:t>The REVISED</a:t>
            </a:r>
            <a:r>
              <a:rPr lang="en-US" baseline="0" dirty="0" smtClean="0"/>
              <a:t> Pay As You Earn Repayment Plan offers flexibility for borrowers based on family size and income.  It also offers forgiveness and is a consideration for those participating in the Public Service Loan Forgiveness program.  </a:t>
            </a:r>
          </a:p>
          <a:p>
            <a:pPr defTabSz="940460">
              <a:defRPr/>
            </a:pPr>
            <a:endParaRPr lang="en-US" baseline="0" dirty="0" smtClean="0"/>
          </a:p>
          <a:p>
            <a:pPr defTabSz="940460">
              <a:defRPr/>
            </a:pPr>
            <a:r>
              <a:rPr lang="en-US" baseline="0" dirty="0" smtClean="0"/>
              <a:t>This plan differs from the PAYE plan in that spouse’s income is considered NO MATTER the filing status of Married-Filing Jointly or Married-Filing Separately.  The monthly payment CAN be larger than the Standard Repayment Plan.</a:t>
            </a:r>
          </a:p>
          <a:p>
            <a:pPr defTabSz="940460">
              <a:defRPr/>
            </a:pPr>
            <a:endParaRPr lang="en-US" baseline="0" dirty="0" smtClean="0"/>
          </a:p>
          <a:p>
            <a:pPr defTabSz="940460">
              <a:defRPr/>
            </a:pPr>
            <a:endParaRPr lang="en-US" baseline="0" dirty="0" smtClean="0"/>
          </a:p>
          <a:p>
            <a:pPr defTabSz="940460">
              <a:defRPr/>
            </a:pPr>
            <a:endParaRPr lang="en-US" dirty="0" smtClean="0"/>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17</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Under all of the income-driven repayment plans, your required monthly payment amount may increase or decrease if your income or family size changes from year to year. Each year you must “recertify” your income and family size. This means that you must provide your loan servicer with updated income and family size information so that your servicer can recalculate your payment. You must do this even if there has been no change in your income or family size.</a:t>
            </a:r>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18</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Eligible FFEL Program Loans</a:t>
            </a:r>
          </a:p>
          <a:p>
            <a:r>
              <a:rPr lang="en-US" dirty="0" smtClean="0"/>
              <a:t>The following loans are eligible for the Income-Sensitive Repayment Plan:</a:t>
            </a:r>
          </a:p>
          <a:p>
            <a:r>
              <a:rPr lang="en-US" dirty="0" smtClean="0"/>
              <a:t>Subsidized Federal Stafford Loans</a:t>
            </a:r>
          </a:p>
          <a:p>
            <a:r>
              <a:rPr lang="en-US" dirty="0" smtClean="0"/>
              <a:t>Unsubsidized Federal Stafford Loans</a:t>
            </a:r>
          </a:p>
          <a:p>
            <a:r>
              <a:rPr lang="en-US" dirty="0" smtClean="0"/>
              <a:t>FFEL PLUS Loans</a:t>
            </a:r>
          </a:p>
          <a:p>
            <a:r>
              <a:rPr lang="en-US" dirty="0" smtClean="0"/>
              <a:t>FFEL </a:t>
            </a:r>
            <a:r>
              <a:rPr lang="en-US" i="1" dirty="0" smtClean="0"/>
              <a:t>Consolidation</a:t>
            </a:r>
            <a:r>
              <a:rPr lang="en-US" dirty="0" smtClean="0"/>
              <a:t> Loans</a:t>
            </a:r>
          </a:p>
          <a:p>
            <a:r>
              <a:rPr lang="en-US" b="1" dirty="0" smtClean="0"/>
              <a:t>Loans That Are Not Eligible</a:t>
            </a:r>
          </a:p>
          <a:p>
            <a:r>
              <a:rPr lang="en-US" dirty="0" smtClean="0"/>
              <a:t>William D. Ford Federal Direct Loans </a:t>
            </a:r>
          </a:p>
          <a:p>
            <a:r>
              <a:rPr lang="en-US" b="1" dirty="0" smtClean="0"/>
              <a:t>Monthly Payments</a:t>
            </a:r>
          </a:p>
          <a:p>
            <a:r>
              <a:rPr lang="en-US" dirty="0" smtClean="0"/>
              <a:t>Under this plan, your monthly payments</a:t>
            </a:r>
          </a:p>
          <a:p>
            <a:r>
              <a:rPr lang="en-US" dirty="0" smtClean="0"/>
              <a:t>increase or decrease based on your annual income and</a:t>
            </a:r>
          </a:p>
          <a:p>
            <a:r>
              <a:rPr lang="en-US" dirty="0" smtClean="0"/>
              <a:t>are made for a maximum period of 10 years. </a:t>
            </a:r>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19</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Today’s session is all about YOU, the borrower.  By the end of this session, you will understand your rights, responsibilities, repayment plan options, consequences</a:t>
            </a:r>
            <a:r>
              <a:rPr lang="en-US" baseline="0" dirty="0" smtClean="0"/>
              <a:t> of defaulting on your student loan debt, </a:t>
            </a:r>
            <a:r>
              <a:rPr lang="en-US" dirty="0" smtClean="0"/>
              <a:t>and where to find help</a:t>
            </a:r>
            <a:r>
              <a:rPr lang="en-US" baseline="0" dirty="0" smtClean="0"/>
              <a:t> if you are not able to make a scheduled payment.</a:t>
            </a:r>
            <a:endParaRPr lang="en-US" dirty="0" smtClean="0"/>
          </a:p>
          <a:p>
            <a:endParaRPr lang="en-US" dirty="0"/>
          </a:p>
        </p:txBody>
      </p:sp>
      <p:sp>
        <p:nvSpPr>
          <p:cNvPr id="4" name="Slide Number Placeholder 3"/>
          <p:cNvSpPr>
            <a:spLocks noGrp="1"/>
          </p:cNvSpPr>
          <p:nvPr>
            <p:ph type="sldNum" sz="quarter" idx="10"/>
          </p:nvPr>
        </p:nvSpPr>
        <p:spPr/>
        <p:txBody>
          <a:bodyPr/>
          <a:lstStyle/>
          <a:p>
            <a:fld id="{EB00079B-585D-49B4-A45C-6ABA6586B4CB}" type="slidenum">
              <a:rPr lang="en-US" smtClean="0"/>
              <a:t>2</a:t>
            </a:fld>
            <a:endParaRPr lang="en-US"/>
          </a:p>
        </p:txBody>
      </p:sp>
    </p:spTree>
    <p:extLst>
      <p:ext uri="{BB962C8B-B14F-4D97-AF65-F5344CB8AC3E}">
        <p14:creationId xmlns:p14="http://schemas.microsoft.com/office/powerpoint/2010/main" val="13317479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i="1" dirty="0" smtClean="0">
                <a:solidFill>
                  <a:srgbClr val="FF0000"/>
                </a:solidFill>
              </a:rPr>
              <a:t>**Note:  The Pay As You Earn,  Revised</a:t>
            </a:r>
            <a:r>
              <a:rPr lang="en-US" b="1" i="1" baseline="0" dirty="0" smtClean="0">
                <a:solidFill>
                  <a:srgbClr val="FF0000"/>
                </a:solidFill>
              </a:rPr>
              <a:t> Pay As You Earn, </a:t>
            </a:r>
            <a:r>
              <a:rPr lang="en-US" b="1" i="1" dirty="0" smtClean="0">
                <a:solidFill>
                  <a:srgbClr val="FF0000"/>
                </a:solidFill>
              </a:rPr>
              <a:t>Income Based Repayment, Income Contingent Repayment plans all assume a 5% increase</a:t>
            </a:r>
            <a:r>
              <a:rPr lang="en-US" b="1" i="1" baseline="0" dirty="0" smtClean="0">
                <a:solidFill>
                  <a:srgbClr val="FF0000"/>
                </a:solidFill>
              </a:rPr>
              <a:t> in annual income and 3.3% increase in poverty standards annually.</a:t>
            </a:r>
            <a:endParaRPr lang="en-US" b="1" i="1" dirty="0" smtClean="0">
              <a:solidFill>
                <a:srgbClr val="FF0000"/>
              </a:solidFill>
            </a:endParaRPr>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21</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Repayment is your responsibility.  Here are some helpful tips for staying on track with your payments and not becoming delinquent or defaulting on your loans.</a:t>
            </a:r>
            <a:r>
              <a:rPr lang="en-US" baseline="0" dirty="0" smtClean="0"/>
              <a:t>  </a:t>
            </a:r>
          </a:p>
          <a:p>
            <a:pPr defTabSz="931774">
              <a:defRPr/>
            </a:pPr>
            <a:endParaRPr lang="en-US" baseline="0" dirty="0" smtClean="0"/>
          </a:p>
          <a:p>
            <a:pPr defTabSz="931774">
              <a:defRPr/>
            </a:pPr>
            <a:r>
              <a:rPr lang="en-US" baseline="0" dirty="0" smtClean="0"/>
              <a:t>Compare and select the repayment plan that best fits your budget.  You can always change your repayment plan  at any time by communicating with your servicer.</a:t>
            </a:r>
          </a:p>
          <a:p>
            <a:pPr defTabSz="931774">
              <a:defRPr/>
            </a:pPr>
            <a:endParaRPr lang="en-US" baseline="0" dirty="0" smtClean="0"/>
          </a:p>
          <a:p>
            <a:pPr defTabSz="931774">
              <a:defRPr/>
            </a:pPr>
            <a:r>
              <a:rPr lang="en-US" baseline="0" dirty="0" smtClean="0"/>
              <a:t>Ensure that your monthly payments are received at the correct payment address on or before the due date.  </a:t>
            </a:r>
            <a:endParaRPr lang="en-US" dirty="0" smtClean="0"/>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22</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A word about delinquency – one day late will show as a delinquent payment on your records.  Make sure payments arrive on or before the due date.  If you need help staying on track, consider automatic withdrawals to guarantee your payments will be made on time.</a:t>
            </a:r>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23</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Believe it or not, a lot of students go right from repayment status to default status because not one single payment was made in 270 days (NINE MONTHS!).  When it’s time to lease an apartment or buy a car, a credit check is run and the defaulted loan shows up as a big red flag.  Defaulting on a student loan has serious consequences.  Let’s review what may happen.</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24</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Believe it or not, a lot of students go right from repayment status to default status because not one single payment was made in 270 days (NINE MONTHS!).  When it’s time to lease an apartment or buy a car, a credit check is run and the defaulted loan shows up as a big red flag.  Defaulting on a student loan has serious consequences.  Let’s review what may happen.</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25</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(read slide)</a:t>
            </a:r>
          </a:p>
          <a:p>
            <a:pPr eaLnBrk="1" hangingPunct="1"/>
            <a:endParaRPr lang="en-US" dirty="0" smtClean="0"/>
          </a:p>
          <a:p>
            <a:pPr eaLnBrk="1" hangingPunct="1"/>
            <a:r>
              <a:rPr lang="en-US" dirty="0" smtClean="0"/>
              <a:t>**Note</a:t>
            </a:r>
            <a:r>
              <a:rPr lang="en-US" baseline="0" dirty="0" smtClean="0"/>
              <a:t> to Presenter:  many students may not know what the terms “offset” and “garnished” means.  Please explain the terms if needed.</a:t>
            </a:r>
          </a:p>
          <a:p>
            <a:pPr eaLnBrk="1" hangingPunct="1"/>
            <a:endParaRPr lang="en-US" baseline="0" dirty="0" smtClean="0"/>
          </a:p>
          <a:p>
            <a:pPr eaLnBrk="1" hangingPunct="1"/>
            <a:r>
              <a:rPr lang="en-US" baseline="0" dirty="0" smtClean="0"/>
              <a:t>Offset:  the lender will intercept your refund </a:t>
            </a:r>
            <a:endParaRPr 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26</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(read slide)</a:t>
            </a:r>
          </a:p>
          <a:p>
            <a:pPr eaLnBrk="1" hangingPunct="1"/>
            <a:endParaRPr 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27</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What do you do if you cannot make your monthly payment?  Contact your servicer</a:t>
            </a:r>
            <a:r>
              <a:rPr lang="en-US" baseline="0" dirty="0" smtClean="0"/>
              <a:t> </a:t>
            </a:r>
            <a:r>
              <a:rPr lang="en-US" dirty="0" smtClean="0"/>
              <a:t>immediately.  Do not hide or ignore the problem because this just makes matters worse.  By speaking with the servicer, you can discuss options available such as changing the repayment plan type, requesting deferment, forbearance and consolidation.  </a:t>
            </a:r>
          </a:p>
          <a:p>
            <a:pPr defTabSz="931774">
              <a:defRPr/>
            </a:pPr>
            <a:endParaRPr lang="en-US" dirty="0" smtClean="0"/>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28</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smtClean="0"/>
              <a:t>Deferment </a:t>
            </a:r>
            <a:r>
              <a:rPr lang="en-US" altLang="en-US" baseline="0" dirty="0" smtClean="0"/>
              <a:t> is a TEMPORARY </a:t>
            </a:r>
            <a:r>
              <a:rPr lang="en-US" altLang="en-US" dirty="0" smtClean="0"/>
              <a:t>postponement of repayment due to special circumstances</a:t>
            </a:r>
            <a:r>
              <a:rPr lang="en-US" altLang="en-US" baseline="0" dirty="0" smtClean="0"/>
              <a:t> such as being in school, experiencing economic hardship, or military active duty.  If you meet the qualifications for any type of deferment, it will automatically be designated.</a:t>
            </a:r>
          </a:p>
          <a:p>
            <a:pPr eaLnBrk="1" hangingPunct="1"/>
            <a:endParaRPr lang="en-US" altLang="en-US" baseline="0" dirty="0" smtClean="0"/>
          </a:p>
          <a:p>
            <a:pPr eaLnBrk="1" hangingPunct="1"/>
            <a:r>
              <a:rPr lang="en-US" altLang="en-US" baseline="0" dirty="0" smtClean="0"/>
              <a:t>If you do not qualify for a deferment, another TEMPORARY postponement of payment can be found through forbearance.  The servicer will let you know if you qualify for this.</a:t>
            </a:r>
          </a:p>
          <a:p>
            <a:pPr eaLnBrk="1" hangingPunct="1"/>
            <a:endParaRPr lang="en-US" altLang="en-US" baseline="0" dirty="0" smtClean="0"/>
          </a:p>
          <a:p>
            <a:pPr eaLnBrk="1" hangingPunct="1"/>
            <a:r>
              <a:rPr lang="en-US" altLang="en-US" baseline="0" dirty="0" smtClean="0"/>
              <a:t>Consolidation may be an option if you have several loans that can be merged into one NEW loan with ONE monthly payment.  This simplifies the repayment process but can end up costing more because of a longer repayment period.</a:t>
            </a:r>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29</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Program servicer contact information into your cell phone for easy access.</a:t>
            </a:r>
          </a:p>
          <a:p>
            <a:endParaRPr lang="en-US" dirty="0" smtClean="0"/>
          </a:p>
          <a:p>
            <a:r>
              <a:rPr lang="en-US" dirty="0" smtClean="0"/>
              <a:t>You have a responsibility to keep your servicer</a:t>
            </a:r>
            <a:r>
              <a:rPr lang="en-US" dirty="0" smtClean="0">
                <a:solidFill>
                  <a:srgbClr val="000000"/>
                </a:solidFill>
              </a:rPr>
              <a:t> notified of any changes in your home telephone number, home address, employment information, and e-mail address. If you are having difficulty making payments, let the servicer KNOW!  </a:t>
            </a:r>
          </a:p>
          <a:p>
            <a:pPr eaLnBrk="1" hangingPunct="1">
              <a:lnSpc>
                <a:spcPct val="75000"/>
              </a:lnSpc>
              <a:buClr>
                <a:schemeClr val="tx1"/>
              </a:buClr>
            </a:pPr>
            <a:endParaRPr lang="en-US" dirty="0" smtClean="0">
              <a:solidFill>
                <a:srgbClr val="000000"/>
              </a:solidFill>
            </a:endParaRPr>
          </a:p>
          <a:p>
            <a:pPr eaLnBrk="1" hangingPunct="1">
              <a:lnSpc>
                <a:spcPct val="75000"/>
              </a:lnSpc>
              <a:buClr>
                <a:schemeClr val="tx1"/>
              </a:buClr>
            </a:pPr>
            <a:r>
              <a:rPr lang="en-US" dirty="0" smtClean="0">
                <a:solidFill>
                  <a:srgbClr val="000000"/>
                </a:solidFill>
              </a:rPr>
              <a:t>Keep all of your loan records, Master Promissory notes  and documentation in a safe place.  This makes life easier if  you need to verify conversations with lenders or payment information relating to your student loans.</a:t>
            </a:r>
          </a:p>
          <a:p>
            <a:pPr eaLnBrk="1" hangingPunct="1">
              <a:lnSpc>
                <a:spcPct val="75000"/>
              </a:lnSpc>
              <a:buClr>
                <a:schemeClr val="tx1"/>
              </a:buClr>
            </a:pPr>
            <a:endParaRPr lang="en-US" dirty="0" smtClean="0">
              <a:solidFill>
                <a:srgbClr val="000000"/>
              </a:solidFill>
            </a:endParaRPr>
          </a:p>
          <a:p>
            <a:pPr eaLnBrk="1" hangingPunct="1">
              <a:lnSpc>
                <a:spcPct val="75000"/>
              </a:lnSpc>
              <a:buClr>
                <a:schemeClr val="tx1"/>
              </a:buClr>
            </a:pPr>
            <a:r>
              <a:rPr lang="en-US" dirty="0" smtClean="0">
                <a:solidFill>
                  <a:srgbClr val="000000"/>
                </a:solidFill>
              </a:rPr>
              <a:t>Keep notes of the conversation for future reference.  Document date, time and person you spoke with.</a:t>
            </a:r>
          </a:p>
          <a:p>
            <a:pPr eaLnBrk="1" hangingPunct="1">
              <a:lnSpc>
                <a:spcPct val="75000"/>
              </a:lnSpc>
              <a:buClr>
                <a:schemeClr val="tx1"/>
              </a:buClr>
            </a:pPr>
            <a:endParaRPr lang="en-US" dirty="0" smtClean="0">
              <a:solidFill>
                <a:srgbClr val="000000"/>
              </a:solidFill>
            </a:endParaRPr>
          </a:p>
          <a:p>
            <a:pPr eaLnBrk="1" hangingPunct="1">
              <a:lnSpc>
                <a:spcPct val="75000"/>
              </a:lnSpc>
              <a:buClr>
                <a:schemeClr val="tx1"/>
              </a:buClr>
            </a:pPr>
            <a:endParaRPr lang="en-US" dirty="0" smtClean="0"/>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30</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As</a:t>
            </a:r>
            <a:r>
              <a:rPr lang="en-US" baseline="0" dirty="0" smtClean="0"/>
              <a:t> a student loan borrower, you signed a Master Promissory Note in order to receive the money.  This is a legally binding contract with rights and responsibilities.  You have the right to know:  (read slide)</a:t>
            </a:r>
            <a:endParaRPr lang="en-US" dirty="0" smtClean="0"/>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3</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From</a:t>
            </a:r>
            <a:r>
              <a:rPr lang="en-US" baseline="0" dirty="0" smtClean="0"/>
              <a:t> time to time, servicers and borrowers do not agree on an issue pertaining to the student loan debt.  When that happens, borrowers are advised to visit Student Aid’s website and utilize the Self-Resolution Checklist which provides steps for resolving the issue on  your own.  </a:t>
            </a:r>
          </a:p>
          <a:p>
            <a:pPr eaLnBrk="1" hangingPunct="1"/>
            <a:endParaRPr lang="en-US" baseline="0" dirty="0" smtClean="0"/>
          </a:p>
          <a:p>
            <a:pPr eaLnBrk="1" hangingPunct="1"/>
            <a:r>
              <a:rPr lang="en-US" baseline="0" dirty="0" smtClean="0"/>
              <a:t>Another great document is found at the website (on slide):  Common Issues and How to Resolve</a:t>
            </a:r>
          </a:p>
          <a:p>
            <a:pPr eaLnBrk="1" hangingPunct="1"/>
            <a:endParaRPr lang="en-US" baseline="0" dirty="0" smtClean="0"/>
          </a:p>
          <a:p>
            <a:pPr eaLnBrk="1" hangingPunct="1"/>
            <a:r>
              <a:rPr lang="en-US" baseline="0" dirty="0" smtClean="0"/>
              <a:t>When all else fails, contact the Ombudsman’s Office for more assistance with resolution.  Physical Location is:  </a:t>
            </a:r>
          </a:p>
          <a:p>
            <a:pPr eaLnBrk="1" hangingPunct="1"/>
            <a:r>
              <a:rPr lang="en-US" dirty="0" smtClean="0"/>
              <a:t>U.S. Department of Education</a:t>
            </a:r>
            <a:br>
              <a:rPr lang="en-US" dirty="0" smtClean="0"/>
            </a:br>
            <a:r>
              <a:rPr lang="en-US" dirty="0" smtClean="0"/>
              <a:t>FSA Ombudsman Group</a:t>
            </a:r>
            <a:br>
              <a:rPr lang="en-US" dirty="0" smtClean="0"/>
            </a:br>
            <a:r>
              <a:rPr lang="en-US" dirty="0" smtClean="0"/>
              <a:t>P.O. Box 1843</a:t>
            </a:r>
            <a:br>
              <a:rPr lang="en-US" dirty="0" smtClean="0"/>
            </a:br>
            <a:r>
              <a:rPr lang="en-US" dirty="0" smtClean="0"/>
              <a:t>Monticello, KY 42633</a:t>
            </a:r>
          </a:p>
          <a:p>
            <a:pPr eaLnBrk="1" hangingPunct="1"/>
            <a:r>
              <a:rPr lang="en-US" dirty="0" smtClean="0"/>
              <a:t>FAX – 606-396-4821</a:t>
            </a:r>
          </a:p>
        </p:txBody>
      </p:sp>
      <p:sp>
        <p:nvSpPr>
          <p:cNvPr id="4" name="Slide Number Placeholder 3"/>
          <p:cNvSpPr>
            <a:spLocks noGrp="1"/>
          </p:cNvSpPr>
          <p:nvPr>
            <p:ph type="sldNum" sz="quarter" idx="10"/>
          </p:nvPr>
        </p:nvSpPr>
        <p:spPr/>
        <p:txBody>
          <a:bodyPr/>
          <a:lstStyle/>
          <a:p>
            <a:fld id="{EB00079B-585D-49B4-A45C-6ABA6586B4CB}" type="slidenum">
              <a:rPr lang="en-US" smtClean="0"/>
              <a:t>31</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Occasionally, circumstances beyond your control can affect your ability to repay your loans.   In these cases, your servicer will release you from the obligation. (read slide)</a:t>
            </a:r>
          </a:p>
          <a:p>
            <a:pPr eaLnBrk="1" hangingPunct="1"/>
            <a:endParaRPr 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32</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Because</a:t>
            </a:r>
            <a:r>
              <a:rPr lang="en-US" baseline="0" dirty="0" smtClean="0"/>
              <a:t> you have a student loan, you will have access to the following tax deductions and possibly qualify for forgiveness programs </a:t>
            </a:r>
            <a:r>
              <a:rPr lang="en-US" i="1" baseline="0" dirty="0" smtClean="0"/>
              <a:t>(new tax bill recently passed takes effect in 2018 and may impact some of these programs.)</a:t>
            </a:r>
            <a:endParaRPr lang="en-US" i="1" dirty="0" smtClean="0"/>
          </a:p>
          <a:p>
            <a:endParaRPr lang="en-US" dirty="0" smtClean="0"/>
          </a:p>
          <a:p>
            <a:pPr eaLnBrk="1" hangingPunct="1">
              <a:lnSpc>
                <a:spcPct val="90000"/>
              </a:lnSpc>
              <a:buClr>
                <a:schemeClr val="tx1"/>
              </a:buClr>
            </a:pPr>
            <a:r>
              <a:rPr lang="en-US" dirty="0" smtClean="0">
                <a:solidFill>
                  <a:srgbClr val="000000"/>
                </a:solidFill>
              </a:rPr>
              <a:t>Tax deductions are available to help you with your loan repayment.  The two tax deductions for education are The</a:t>
            </a:r>
            <a:r>
              <a:rPr lang="en-US" baseline="0" dirty="0" smtClean="0">
                <a:solidFill>
                  <a:srgbClr val="000000"/>
                </a:solidFill>
              </a:rPr>
              <a:t> American Opportunity Tax Credit</a:t>
            </a:r>
            <a:r>
              <a:rPr lang="en-US" dirty="0" smtClean="0">
                <a:solidFill>
                  <a:srgbClr val="000000"/>
                </a:solidFill>
              </a:rPr>
              <a:t> and Lifetime Learning Credit. You can access the details of these deductions online at: </a:t>
            </a:r>
            <a:r>
              <a:rPr lang="en-US" dirty="0" smtClean="0">
                <a:solidFill>
                  <a:srgbClr val="000000"/>
                </a:solidFill>
                <a:hlinkClick r:id="rId3"/>
              </a:rPr>
              <a:t>www.irs.gov/publications/p970</a:t>
            </a:r>
            <a:r>
              <a:rPr lang="en-US" dirty="0" smtClean="0">
                <a:solidFill>
                  <a:srgbClr val="000000"/>
                </a:solidFill>
              </a:rPr>
              <a:t>.  The idea is that if you are given a break on your taxes, the amount you may get as a refund can help you make additional payments on your student loans.  </a:t>
            </a:r>
          </a:p>
          <a:p>
            <a:pPr eaLnBrk="1" hangingPunct="1">
              <a:lnSpc>
                <a:spcPct val="90000"/>
              </a:lnSpc>
              <a:buClr>
                <a:schemeClr val="tx1"/>
              </a:buClr>
            </a:pPr>
            <a:endParaRPr lang="en-US" dirty="0" smtClean="0">
              <a:solidFill>
                <a:srgbClr val="000000"/>
              </a:solidFill>
            </a:endParaRPr>
          </a:p>
          <a:p>
            <a:pPr eaLnBrk="1" hangingPunct="1">
              <a:lnSpc>
                <a:spcPct val="90000"/>
              </a:lnSpc>
              <a:buClr>
                <a:schemeClr val="tx1"/>
              </a:buClr>
            </a:pPr>
            <a:r>
              <a:rPr lang="en-US" dirty="0" smtClean="0">
                <a:solidFill>
                  <a:srgbClr val="000000"/>
                </a:solidFill>
              </a:rPr>
              <a:t>Loan Forgiveness Programs are career specific and may pay for or even cancel all of your student loans.   The U.S.</a:t>
            </a:r>
            <a:r>
              <a:rPr lang="en-US" baseline="0" dirty="0" smtClean="0">
                <a:solidFill>
                  <a:srgbClr val="000000"/>
                </a:solidFill>
              </a:rPr>
              <a:t> Department of Education offers Public Service Loan Forgiveness.  There are other programs available such as Nursing Loan Forgiveness.  </a:t>
            </a:r>
            <a:r>
              <a:rPr lang="en-US" dirty="0" smtClean="0">
                <a:solidFill>
                  <a:srgbClr val="000000"/>
                </a:solidFill>
              </a:rPr>
              <a:t>More information can be found at: </a:t>
            </a:r>
            <a:r>
              <a:rPr lang="en-US" dirty="0" smtClean="0">
                <a:solidFill>
                  <a:srgbClr val="000000"/>
                </a:solidFill>
                <a:hlinkClick r:id="rId4"/>
              </a:rPr>
              <a:t>www.finaid.org</a:t>
            </a:r>
            <a:r>
              <a:rPr lang="en-US" dirty="0" smtClean="0">
                <a:solidFill>
                  <a:srgbClr val="000000"/>
                </a:solidFill>
              </a:rPr>
              <a:t>. </a:t>
            </a:r>
          </a:p>
          <a:p>
            <a:pPr eaLnBrk="1" hangingPunct="1">
              <a:lnSpc>
                <a:spcPct val="90000"/>
              </a:lnSpc>
              <a:buClr>
                <a:schemeClr val="tx1"/>
              </a:buClr>
            </a:pPr>
            <a:endParaRPr lang="en-US" dirty="0" smtClean="0">
              <a:solidFill>
                <a:srgbClr val="000000"/>
              </a:solidFill>
            </a:endParaRPr>
          </a:p>
          <a:p>
            <a:pPr eaLnBrk="1" hangingPunct="1">
              <a:lnSpc>
                <a:spcPct val="90000"/>
              </a:lnSpc>
              <a:buClr>
                <a:schemeClr val="tx1"/>
              </a:buClr>
            </a:pPr>
            <a:r>
              <a:rPr lang="en-US" dirty="0" smtClean="0"/>
              <a:t> (Read the links from the slides.)</a:t>
            </a:r>
          </a:p>
          <a:p>
            <a:pPr eaLnBrk="1" hangingPunct="1"/>
            <a:endParaRPr 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33</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653">
              <a:defRPr/>
            </a:pPr>
            <a:r>
              <a:rPr lang="en-US" altLang="en-US" baseline="0" dirty="0" smtClean="0"/>
              <a:t>Through OSFA’s sponsorship, all of MYF products and services are free of charge to Florida’s students and families. </a:t>
            </a:r>
            <a:r>
              <a:rPr lang="en-US" dirty="0" smtClean="0"/>
              <a:t>Mapping Your Future’s goal is to help students plan for higher education by offering reliable and unbiased money management advice and counseling. Online and offline resources include </a:t>
            </a:r>
            <a:r>
              <a:rPr lang="en-US" dirty="0" smtClean="0">
                <a:hlinkClick r:id="rId3"/>
              </a:rPr>
              <a:t>college preparation</a:t>
            </a:r>
            <a:r>
              <a:rPr lang="en-US" dirty="0" smtClean="0"/>
              <a:t>, school selection, </a:t>
            </a:r>
            <a:r>
              <a:rPr lang="en-US" dirty="0" smtClean="0">
                <a:hlinkClick r:id="rId4"/>
              </a:rPr>
              <a:t>career exploration</a:t>
            </a:r>
            <a:r>
              <a:rPr lang="en-US" dirty="0" smtClean="0"/>
              <a:t>, and counseling aimed at helping students and families better understand </a:t>
            </a:r>
            <a:r>
              <a:rPr lang="en-US" dirty="0" smtClean="0">
                <a:hlinkClick r:id="rId5"/>
              </a:rPr>
              <a:t>student loan</a:t>
            </a:r>
            <a:r>
              <a:rPr lang="en-US" dirty="0" smtClean="0"/>
              <a:t> obligations and learn about practical </a:t>
            </a:r>
            <a:r>
              <a:rPr lang="en-US" dirty="0" smtClean="0">
                <a:hlinkClick r:id="rId6"/>
              </a:rPr>
              <a:t>money management</a:t>
            </a:r>
            <a:r>
              <a:rPr lang="en-US" dirty="0" smtClean="0"/>
              <a:t> solutions to ensure healthy finances while in school and beyond. </a:t>
            </a:r>
          </a:p>
          <a:p>
            <a:endParaRPr lang="en-US" altLang="en-US" baseline="0"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34</a:t>
            </a:fld>
            <a:endParaRPr lang="en-US" dirty="0"/>
          </a:p>
        </p:txBody>
      </p:sp>
    </p:spTree>
    <p:extLst>
      <p:ext uri="{BB962C8B-B14F-4D97-AF65-F5344CB8AC3E}">
        <p14:creationId xmlns:p14="http://schemas.microsoft.com/office/powerpoint/2010/main" val="116274413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aseline="0" dirty="0" smtClean="0"/>
              <a:t>Throughout this entire presentation, you have seen the NyFF logo in the upper left-hand corner. Have you been wondering what that is all about? Well, let me tell you! OSFA created “Navigating Your Future” to help students and families just like you in making decisions regarding your educational and financial future. NyFF has a variety of resources available in print and online, so check it out today! </a:t>
            </a:r>
          </a:p>
        </p:txBody>
      </p:sp>
      <p:sp>
        <p:nvSpPr>
          <p:cNvPr id="4" name="Slide Number Placeholder 3"/>
          <p:cNvSpPr>
            <a:spLocks noGrp="1"/>
          </p:cNvSpPr>
          <p:nvPr>
            <p:ph type="sldNum" sz="quarter" idx="10"/>
          </p:nvPr>
        </p:nvSpPr>
        <p:spPr/>
        <p:txBody>
          <a:bodyPr/>
          <a:lstStyle/>
          <a:p>
            <a:fld id="{EB00079B-585D-49B4-A45C-6ABA6586B4CB}" type="slidenum">
              <a:rPr lang="en-US" smtClean="0"/>
              <a:t>35</a:t>
            </a:fld>
            <a:endParaRPr lang="en-US" dirty="0"/>
          </a:p>
        </p:txBody>
      </p:sp>
    </p:spTree>
    <p:extLst>
      <p:ext uri="{BB962C8B-B14F-4D97-AF65-F5344CB8AC3E}">
        <p14:creationId xmlns:p14="http://schemas.microsoft.com/office/powerpoint/2010/main" val="116274413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aseline="0" dirty="0" smtClean="0"/>
              <a:t>If you need assistance or further information, please do not hesitate to contact us. We are here to help! </a:t>
            </a:r>
          </a:p>
        </p:txBody>
      </p:sp>
      <p:sp>
        <p:nvSpPr>
          <p:cNvPr id="4" name="Slide Number Placeholder 3"/>
          <p:cNvSpPr>
            <a:spLocks noGrp="1"/>
          </p:cNvSpPr>
          <p:nvPr>
            <p:ph type="sldNum" sz="quarter" idx="10"/>
          </p:nvPr>
        </p:nvSpPr>
        <p:spPr/>
        <p:txBody>
          <a:bodyPr/>
          <a:lstStyle/>
          <a:p>
            <a:fld id="{EB00079B-585D-49B4-A45C-6ABA6586B4CB}" type="slidenum">
              <a:rPr lang="en-US" smtClean="0"/>
              <a:t>36</a:t>
            </a:fld>
            <a:endParaRPr lang="en-US" dirty="0"/>
          </a:p>
        </p:txBody>
      </p:sp>
    </p:spTree>
    <p:extLst>
      <p:ext uri="{BB962C8B-B14F-4D97-AF65-F5344CB8AC3E}">
        <p14:creationId xmlns:p14="http://schemas.microsoft.com/office/powerpoint/2010/main" val="1162744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NSLDS</a:t>
            </a:r>
            <a:r>
              <a:rPr lang="en-US" baseline="0" dirty="0" smtClean="0"/>
              <a:t> will answer many of the “right to know” issues:  how much is owed, servicer, etc.  You will need your FSA ID and password to access your account.</a:t>
            </a:r>
            <a:endParaRPr 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4</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There are several different TYPES of student loans available.  Most student</a:t>
            </a:r>
            <a:r>
              <a:rPr lang="en-US" baseline="0" dirty="0" smtClean="0"/>
              <a:t> loan borrowers have a Direct Loan that is “subsidized” or “unsubsidized.”  Subsidized loans are based on financial need.  The government will pay the interest on borrower’s behalf while in school.  </a:t>
            </a:r>
            <a:r>
              <a:rPr lang="en-US" u="sng" baseline="0" dirty="0" smtClean="0"/>
              <a:t>As of July 1, 2012, the government will NO LONGER  pay the interest when borrowers enter the 6 month grace period.  It becomes the student’s responsibility.</a:t>
            </a:r>
          </a:p>
          <a:p>
            <a:pPr eaLnBrk="1" hangingPunct="1"/>
            <a:endParaRPr lang="en-US" baseline="0" dirty="0" smtClean="0"/>
          </a:p>
          <a:p>
            <a:pPr eaLnBrk="1" hangingPunct="1"/>
            <a:endParaRPr lang="en-US" baseline="0" dirty="0" smtClean="0"/>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5</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Interest is calculated on a</a:t>
            </a:r>
            <a:r>
              <a:rPr lang="en-US" baseline="0" dirty="0" smtClean="0"/>
              <a:t> </a:t>
            </a:r>
            <a:r>
              <a:rPr lang="en-US" dirty="0" smtClean="0"/>
              <a:t>student loan by</a:t>
            </a:r>
            <a:r>
              <a:rPr lang="en-US" baseline="0" dirty="0" smtClean="0"/>
              <a:t> using </a:t>
            </a:r>
            <a:r>
              <a:rPr lang="en-US" dirty="0" smtClean="0"/>
              <a:t>the “simple DAILY basis” formula.  </a:t>
            </a:r>
            <a:r>
              <a:rPr lang="en-US" baseline="0" dirty="0" smtClean="0"/>
              <a:t> </a:t>
            </a:r>
          </a:p>
          <a:p>
            <a:pPr eaLnBrk="1" hangingPunct="1"/>
            <a:r>
              <a:rPr lang="en-US" baseline="0" dirty="0" smtClean="0"/>
              <a:t>To get a monthly total, this is the formula that would be used.</a:t>
            </a:r>
          </a:p>
          <a:p>
            <a:pPr eaLnBrk="1" hangingPunct="1"/>
            <a:endParaRPr lang="en-US" baseline="0" dirty="0" smtClean="0"/>
          </a:p>
          <a:p>
            <a:pPr eaLnBrk="1" hangingPunct="1"/>
            <a:endParaRPr lang="en-US" b="1" u="sng" dirty="0" smtClean="0"/>
          </a:p>
          <a:p>
            <a:pPr eaLnBrk="1" hangingPunct="1"/>
            <a:endParaRPr lang="en-US" dirty="0" smtClean="0"/>
          </a:p>
          <a:p>
            <a:pPr eaLnBrk="1" hangingPunct="1"/>
            <a:r>
              <a:rPr lang="en-US" dirty="0" smtClean="0"/>
              <a:t>When the payment is received by the servicer, it first will be applied to any late charges, collection costs, then interest, and THEN principal.</a:t>
            </a:r>
          </a:p>
          <a:p>
            <a:pPr eaLnBrk="1" hangingPunct="1"/>
            <a:endParaRPr lang="en-US" dirty="0" smtClean="0"/>
          </a:p>
          <a:p>
            <a:pPr eaLnBrk="1" hangingPunct="1"/>
            <a:r>
              <a:rPr lang="en-US" dirty="0" smtClean="0"/>
              <a:t>If students</a:t>
            </a:r>
            <a:r>
              <a:rPr lang="en-US" baseline="0" dirty="0" smtClean="0"/>
              <a:t> are</a:t>
            </a:r>
            <a:r>
              <a:rPr lang="en-US" dirty="0" smtClean="0"/>
              <a:t> in a situation to pay additional money towards the principal balance, please do so.  This will help  pay down the loan faster and save money on interest expense.</a:t>
            </a:r>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6</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Your</a:t>
            </a:r>
            <a:r>
              <a:rPr lang="en-US" baseline="0" dirty="0" smtClean="0"/>
              <a:t> student loan has a “life cycle.”  This is a description of each time period for your student loan:</a:t>
            </a:r>
          </a:p>
          <a:p>
            <a:pPr defTabSz="931774">
              <a:defRPr/>
            </a:pPr>
            <a:endParaRPr lang="en-US" baseline="0" dirty="0" smtClean="0"/>
          </a:p>
          <a:p>
            <a:pPr defTabSz="931774">
              <a:defRPr/>
            </a:pPr>
            <a:r>
              <a:rPr lang="en-US" baseline="0" dirty="0" smtClean="0"/>
              <a:t>In School – the period of time during which you attend an accredited school and your loan was disbursed for that particular enrollment.  You are not obligated to make payments during this time.</a:t>
            </a:r>
            <a:endParaRPr lang="en-US" dirty="0" smtClean="0"/>
          </a:p>
          <a:p>
            <a:pPr eaLnBrk="1" hangingPunct="1"/>
            <a:endParaRPr lang="en-US" altLang="en-US" dirty="0" smtClean="0"/>
          </a:p>
          <a:p>
            <a:pPr eaLnBrk="1" hangingPunct="1"/>
            <a:r>
              <a:rPr lang="en-US" altLang="en-US" dirty="0" smtClean="0"/>
              <a:t>Grace – The</a:t>
            </a:r>
            <a:r>
              <a:rPr lang="en-US" altLang="en-US" baseline="0" dirty="0" smtClean="0"/>
              <a:t> period of time immediately after you leave school (or drop below half-time enrollment) but before your first payment is due.  Direct loans have a six-month grace period.  PLUS loans do not have a grace period.  Federal Perkins loans have a nine-month grace period.</a:t>
            </a:r>
          </a:p>
          <a:p>
            <a:pPr eaLnBrk="1" hangingPunct="1"/>
            <a:endParaRPr lang="en-US" altLang="en-US" baseline="0" dirty="0" smtClean="0"/>
          </a:p>
          <a:p>
            <a:pPr eaLnBrk="1" hangingPunct="1"/>
            <a:r>
              <a:rPr lang="en-US" altLang="en-US" baseline="0" dirty="0" smtClean="0"/>
              <a:t>Repayment – The period of time when you are expected to make payments on  the student loan debt.  Can be 10 years, 20 years, 25 years depending on the repayment plan chosen.</a:t>
            </a:r>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7</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Next</a:t>
            </a:r>
            <a:r>
              <a:rPr lang="en-US" baseline="0" dirty="0" smtClean="0"/>
              <a:t> let’s</a:t>
            </a:r>
            <a:r>
              <a:rPr lang="en-US" dirty="0" smtClean="0"/>
              <a:t> discuss your responsibilities as a borrower.  You are responsible for paying back the amount borrowed plus interest; updating your personal contact information as soon as it changes and seeking help when you cannot pay.  Lenders cannot read your mind!  You must be proactive and let them know when you are having difficulty making payments.</a:t>
            </a:r>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8</a:t>
            </a:fld>
            <a:endParaRPr lang="en-US"/>
          </a:p>
        </p:txBody>
      </p:sp>
    </p:spTree>
    <p:extLst>
      <p:ext uri="{BB962C8B-B14F-4D97-AF65-F5344CB8AC3E}">
        <p14:creationId xmlns:p14="http://schemas.microsoft.com/office/powerpoint/2010/main" val="1162744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Repayment is absolutely part of being a student loan borrower.  Money was given to you with the expectation that you would pay it back EVEN IF:  (read slide)</a:t>
            </a:r>
          </a:p>
          <a:p>
            <a:pPr eaLnBrk="1" hangingPunct="1"/>
            <a:endParaRPr lang="en-US" altLang="en-US" dirty="0" smtClean="0"/>
          </a:p>
        </p:txBody>
      </p:sp>
      <p:sp>
        <p:nvSpPr>
          <p:cNvPr id="4" name="Slide Number Placeholder 3"/>
          <p:cNvSpPr>
            <a:spLocks noGrp="1"/>
          </p:cNvSpPr>
          <p:nvPr>
            <p:ph type="sldNum" sz="quarter" idx="10"/>
          </p:nvPr>
        </p:nvSpPr>
        <p:spPr/>
        <p:txBody>
          <a:bodyPr/>
          <a:lstStyle/>
          <a:p>
            <a:fld id="{EB00079B-585D-49B4-A45C-6ABA6586B4CB}" type="slidenum">
              <a:rPr lang="en-US" smtClean="0"/>
              <a:t>9</a:t>
            </a:fld>
            <a:endParaRPr lang="en-US"/>
          </a:p>
        </p:txBody>
      </p:sp>
    </p:spTree>
    <p:extLst>
      <p:ext uri="{BB962C8B-B14F-4D97-AF65-F5344CB8AC3E}">
        <p14:creationId xmlns:p14="http://schemas.microsoft.com/office/powerpoint/2010/main" val="11627441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r>
              <a:rPr lang="en-US" smtClean="0"/>
              <a:t>2017</a:t>
            </a:r>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B37D5FE-740C-46F5-801A-FA5477D9711F}" type="slidenum">
              <a:rPr lang="en-US" smtClean="0"/>
              <a:pPr/>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2017</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2017</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2017</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2017</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r>
              <a:rPr lang="en-US" smtClean="0"/>
              <a:t>2017</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r>
              <a:rPr lang="en-US" smtClean="0"/>
              <a:t>2017</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2017</a:t>
            </a:r>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2017</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r>
              <a:rPr lang="en-US" smtClean="0"/>
              <a:t>2017</a:t>
            </a:r>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2017</a:t>
            </a: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r>
              <a:rPr lang="en-US" smtClean="0"/>
              <a:t>2017</a:t>
            </a:r>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B37D5FE-740C-46F5-801A-FA5477D9711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3.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5.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www.ibrinfo.org/" TargetMode="External"/><Relationship Id="rId7" Type="http://schemas.openxmlformats.org/officeDocument/2006/relationships/image" Target="../media/image5.jpe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jpg"/></Relationships>
</file>

<file path=ppt/slides/_rels/slide16.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8.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9.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2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www.studentaid.ed.gov/" TargetMode="External"/><Relationship Id="rId7"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2.jpeg"/><Relationship Id="rId11" Type="http://schemas.openxmlformats.org/officeDocument/2006/relationships/image" Target="../media/image7.jpg"/><Relationship Id="rId5" Type="http://schemas.openxmlformats.org/officeDocument/2006/relationships/hyperlink" Target="http://www.finaid.org/" TargetMode="External"/><Relationship Id="rId10" Type="http://schemas.openxmlformats.org/officeDocument/2006/relationships/image" Target="../media/image6.jpeg"/><Relationship Id="rId4" Type="http://schemas.openxmlformats.org/officeDocument/2006/relationships/hyperlink" Target="http://www.mappingyourfuture.org/" TargetMode="External"/><Relationship Id="rId9" Type="http://schemas.openxmlformats.org/officeDocument/2006/relationships/image" Target="../media/image5.jpeg"/></Relationships>
</file>

<file path=ppt/slides/_rels/slide23.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4.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5.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6.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7.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8.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9.xml.rels><?xml version="1.0" encoding="UTF-8" standalone="yes"?>
<Relationships xmlns="http://schemas.openxmlformats.org/package/2006/relationships"><Relationship Id="rId8" Type="http://schemas.openxmlformats.org/officeDocument/2006/relationships/image" Target="../media/image7.jpg"/><Relationship Id="rId13" Type="http://schemas.microsoft.com/office/2007/relationships/diagramDrawing" Target="../diagrams/drawing3.xml"/><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diagramColors" Target="../diagrams/colors3.xm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diagramQuickStyle" Target="../diagrams/quickStyle3.xml"/><Relationship Id="rId5" Type="http://schemas.openxmlformats.org/officeDocument/2006/relationships/image" Target="../media/image4.jpeg"/><Relationship Id="rId10" Type="http://schemas.openxmlformats.org/officeDocument/2006/relationships/diagramLayout" Target="../diagrams/layout3.xml"/><Relationship Id="rId4" Type="http://schemas.openxmlformats.org/officeDocument/2006/relationships/image" Target="../media/image3.jpeg"/><Relationship Id="rId9" Type="http://schemas.openxmlformats.org/officeDocument/2006/relationships/diagramData" Target="../diagrams/data3.xml"/></Relationships>
</file>

<file path=ppt/slides/_rels/slide3.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1.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www.studentaid.ed.gov/" TargetMode="External"/><Relationship Id="rId7"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image" Target="../media/image2.jpeg"/><Relationship Id="rId11" Type="http://schemas.openxmlformats.org/officeDocument/2006/relationships/image" Target="../media/image7.jpg"/><Relationship Id="rId5" Type="http://schemas.openxmlformats.org/officeDocument/2006/relationships/hyperlink" Target="http://www.studentaid.ed.gov/repay-loans/disputes/prepare" TargetMode="External"/><Relationship Id="rId10" Type="http://schemas.openxmlformats.org/officeDocument/2006/relationships/image" Target="../media/image6.jpeg"/><Relationship Id="rId4" Type="http://schemas.openxmlformats.org/officeDocument/2006/relationships/hyperlink" Target="http://www.studentaid.ed.gov/repay-loans/disputes" TargetMode="External"/><Relationship Id="rId9" Type="http://schemas.openxmlformats.org/officeDocument/2006/relationships/image" Target="../media/image5.jpeg"/></Relationships>
</file>

<file path=ppt/slides/_rels/slide32.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hyperlink" Target="http://www.irs.gov/publications/p970" TargetMode="External"/><Relationship Id="rId7"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image" Target="../media/image2.jpeg"/><Relationship Id="rId11" Type="http://schemas.openxmlformats.org/officeDocument/2006/relationships/image" Target="../media/image7.jpg"/><Relationship Id="rId5" Type="http://schemas.openxmlformats.org/officeDocument/2006/relationships/hyperlink" Target="http://www.finaid.org/" TargetMode="External"/><Relationship Id="rId10" Type="http://schemas.openxmlformats.org/officeDocument/2006/relationships/image" Target="../media/image6.jpeg"/><Relationship Id="rId4" Type="http://schemas.openxmlformats.org/officeDocument/2006/relationships/hyperlink" Target="http://www.studentaid.ed.gov/" TargetMode="External"/><Relationship Id="rId9" Type="http://schemas.openxmlformats.org/officeDocument/2006/relationships/image" Target="../media/image5.jpeg"/></Relationships>
</file>

<file path=ppt/slides/_rels/slide34.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hyperlink" Target="http://www.mappingyourfuture.org/" TargetMode="External"/></Relationships>
</file>

<file path=ppt/slides/_rels/slide35.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34.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hyperlink" Target="http://www.navigatingyourfuture.org/" TargetMode="External"/></Relationships>
</file>

<file path=ppt/slides/_rels/slide3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mailto:osfa@fldoe.org" TargetMode="External"/><Relationship Id="rId7" Type="http://schemas.openxmlformats.org/officeDocument/2006/relationships/image" Target="../media/image4.jpeg"/><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jpeg"/><Relationship Id="rId10" Type="http://schemas.openxmlformats.org/officeDocument/2006/relationships/image" Target="../media/image7.jpg"/><Relationship Id="rId4" Type="http://schemas.openxmlformats.org/officeDocument/2006/relationships/hyperlink" Target="mailto:Pedro.Hernandez@fldoe.org" TargetMode="External"/><Relationship Id="rId9" Type="http://schemas.openxmlformats.org/officeDocument/2006/relationships/image" Target="../media/image6.jpeg"/></Relationships>
</file>

<file path=ppt/slides/_rels/slide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hyperlink" Target="http://www.nslds.ed.gov/" TargetMode="External"/><Relationship Id="rId7"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jp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7.jp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8" Type="http://schemas.openxmlformats.org/officeDocument/2006/relationships/image" Target="../media/image7.jpg"/><Relationship Id="rId13"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diagramQuickStyle" Target="../diagrams/quickStyle1.xml"/><Relationship Id="rId5" Type="http://schemas.openxmlformats.org/officeDocument/2006/relationships/image" Target="../media/image4.jpeg"/><Relationship Id="rId10" Type="http://schemas.openxmlformats.org/officeDocument/2006/relationships/diagramLayout" Target="../diagrams/layout1.xml"/><Relationship Id="rId4" Type="http://schemas.openxmlformats.org/officeDocument/2006/relationships/image" Target="../media/image3.jpeg"/><Relationship Id="rId9"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8" Type="http://schemas.openxmlformats.org/officeDocument/2006/relationships/image" Target="../media/image7.jpg"/><Relationship Id="rId13"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image" Target="../media/image6.jpeg"/><Relationship Id="rId12" Type="http://schemas.openxmlformats.org/officeDocument/2006/relationships/diagramColors" Target="../diagrams/colors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diagramQuickStyle" Target="../diagrams/quickStyle2.xml"/><Relationship Id="rId5" Type="http://schemas.openxmlformats.org/officeDocument/2006/relationships/image" Target="../media/image4.jpeg"/><Relationship Id="rId10" Type="http://schemas.openxmlformats.org/officeDocument/2006/relationships/diagramLayout" Target="../diagrams/layout2.xml"/><Relationship Id="rId4" Type="http://schemas.openxmlformats.org/officeDocument/2006/relationships/image" Target="../media/image3.jpeg"/><Relationship Id="rId9"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33365" y="3276600"/>
            <a:ext cx="3313355" cy="2362200"/>
          </a:xfrm>
        </p:spPr>
        <p:txBody>
          <a:bodyPr>
            <a:normAutofit/>
          </a:bodyPr>
          <a:lstStyle/>
          <a:p>
            <a:r>
              <a:rPr lang="en-US" dirty="0" smtClean="0"/>
              <a:t>Repayment of Your Student Loan Debt</a:t>
            </a:r>
            <a:endParaRPr lang="en-US" dirty="0"/>
          </a:p>
        </p:txBody>
      </p:sp>
      <p:sp>
        <p:nvSpPr>
          <p:cNvPr id="4" name="Date Placeholder 3"/>
          <p:cNvSpPr>
            <a:spLocks noGrp="1"/>
          </p:cNvSpPr>
          <p:nvPr>
            <p:ph type="dt" sz="half" idx="10"/>
          </p:nvPr>
        </p:nvSpPr>
        <p:spPr/>
        <p:txBody>
          <a:bodyPr/>
          <a:lstStyle/>
          <a:p>
            <a:r>
              <a:rPr lang="en-US" dirty="0" smtClean="0"/>
              <a:t>2018-2019</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1</a:t>
            </a:fld>
            <a:endParaRPr lang="en-US" dirty="0"/>
          </a:p>
        </p:txBody>
      </p:sp>
      <p:grpSp>
        <p:nvGrpSpPr>
          <p:cNvPr id="10" name="Group 10"/>
          <p:cNvGrpSpPr>
            <a:grpSpLocks/>
          </p:cNvGrpSpPr>
          <p:nvPr/>
        </p:nvGrpSpPr>
        <p:grpSpPr bwMode="auto">
          <a:xfrm>
            <a:off x="0" y="1010116"/>
            <a:ext cx="1219200" cy="5847884"/>
            <a:chOff x="-11773" y="1447800"/>
            <a:chExt cx="1154773" cy="5089525"/>
          </a:xfrm>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0" y="-8021"/>
            <a:ext cx="3229276" cy="1055364"/>
          </a:xfrm>
          <a:prstGeom prst="rect">
            <a:avLst/>
          </a:prstGeom>
        </p:spPr>
      </p:pic>
    </p:spTree>
    <p:extLst>
      <p:ext uri="{BB962C8B-B14F-4D97-AF65-F5344CB8AC3E}">
        <p14:creationId xmlns:p14="http://schemas.microsoft.com/office/powerpoint/2010/main" val="41855373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fontScale="90000"/>
          </a:bodyPr>
          <a:lstStyle/>
          <a:p>
            <a:r>
              <a:rPr lang="en-US" dirty="0" smtClean="0"/>
              <a:t>Repayment Plan Choices</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Standard</a:t>
            </a:r>
          </a:p>
          <a:p>
            <a:r>
              <a:rPr lang="en-US" dirty="0" smtClean="0"/>
              <a:t>Graduated</a:t>
            </a:r>
          </a:p>
          <a:p>
            <a:r>
              <a:rPr lang="en-US" dirty="0" smtClean="0"/>
              <a:t>Extended</a:t>
            </a:r>
          </a:p>
          <a:p>
            <a:r>
              <a:rPr lang="en-US" dirty="0" smtClean="0"/>
              <a:t>Income-Driven  </a:t>
            </a:r>
          </a:p>
          <a:p>
            <a:pPr lvl="1"/>
            <a:r>
              <a:rPr lang="en-US" dirty="0" smtClean="0"/>
              <a:t>(IBR, PAYE, REPAYE, ICR,) </a:t>
            </a:r>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10</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40710842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Standard</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Maximum repayment period of 10 years</a:t>
            </a:r>
          </a:p>
          <a:p>
            <a:r>
              <a:rPr lang="en-US" dirty="0" smtClean="0"/>
              <a:t>Minimum monthly payment is $50 but may be higher depending on balance</a:t>
            </a:r>
          </a:p>
          <a:p>
            <a:r>
              <a:rPr lang="en-US" dirty="0" smtClean="0"/>
              <a:t>Fixed monthly payment</a:t>
            </a:r>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11</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37586142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Graduated</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Maximum repayment period of 10 years</a:t>
            </a:r>
          </a:p>
          <a:p>
            <a:r>
              <a:rPr lang="en-US" dirty="0" smtClean="0"/>
              <a:t>Begins with lower payments that increase every two years</a:t>
            </a:r>
          </a:p>
          <a:p>
            <a:r>
              <a:rPr lang="en-US" dirty="0" smtClean="0"/>
              <a:t>More interest accrues over the life of the loan because principal decreases at a slower rate</a:t>
            </a:r>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12</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1965829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Extended </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Must have balance of $30,000 or more in federal student loans </a:t>
            </a:r>
          </a:p>
          <a:p>
            <a:r>
              <a:rPr lang="en-US" dirty="0" smtClean="0"/>
              <a:t>Payments can be fixed or graduated</a:t>
            </a:r>
          </a:p>
          <a:p>
            <a:r>
              <a:rPr lang="en-US" dirty="0" smtClean="0"/>
              <a:t>Maximum repayment term of 25 years</a:t>
            </a:r>
          </a:p>
          <a:p>
            <a:r>
              <a:rPr lang="en-US" dirty="0" smtClean="0"/>
              <a:t>Longer loan payment period means more interest accrues and principal decreases at a slower rate</a:t>
            </a:r>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13</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34218908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3858" y="911765"/>
            <a:ext cx="7696200" cy="1261821"/>
          </a:xfrm>
        </p:spPr>
        <p:txBody>
          <a:bodyPr>
            <a:normAutofit fontScale="90000"/>
          </a:bodyPr>
          <a:lstStyle/>
          <a:p>
            <a:r>
              <a:rPr lang="en-US" dirty="0" smtClean="0"/>
              <a:t>Income-Based Repayment Plans (IBR, PAYE, REPAYE,ICR)</a:t>
            </a:r>
            <a:endParaRPr lang="en-US" dirty="0"/>
          </a:p>
        </p:txBody>
      </p:sp>
      <p:sp>
        <p:nvSpPr>
          <p:cNvPr id="3" name="Content Placeholder 2"/>
          <p:cNvSpPr>
            <a:spLocks noGrp="1"/>
          </p:cNvSpPr>
          <p:nvPr>
            <p:ph idx="1"/>
          </p:nvPr>
        </p:nvSpPr>
        <p:spPr>
          <a:xfrm>
            <a:off x="1371601" y="2362200"/>
            <a:ext cx="6400800" cy="3470429"/>
          </a:xfrm>
        </p:spPr>
        <p:txBody>
          <a:bodyPr>
            <a:normAutofit/>
          </a:bodyPr>
          <a:lstStyle/>
          <a:p>
            <a:r>
              <a:rPr lang="en-US" dirty="0" smtClean="0"/>
              <a:t>Payments adjust annually based:</a:t>
            </a:r>
          </a:p>
          <a:p>
            <a:pPr lvl="1"/>
            <a:r>
              <a:rPr lang="en-US" dirty="0" smtClean="0"/>
              <a:t>Income</a:t>
            </a:r>
          </a:p>
          <a:p>
            <a:pPr lvl="1"/>
            <a:r>
              <a:rPr lang="en-US" dirty="0" smtClean="0"/>
              <a:t>Family Size</a:t>
            </a:r>
          </a:p>
          <a:p>
            <a:pPr lvl="1"/>
            <a:r>
              <a:rPr lang="en-US" dirty="0" smtClean="0"/>
              <a:t>Poverty Guidelines</a:t>
            </a:r>
          </a:p>
          <a:p>
            <a:r>
              <a:rPr lang="en-US" dirty="0" smtClean="0"/>
              <a:t>Some qualify for forgiveness of remaining debt</a:t>
            </a:r>
          </a:p>
          <a:p>
            <a:r>
              <a:rPr lang="en-US" dirty="0" smtClean="0"/>
              <a:t>Must certify income annually</a:t>
            </a:r>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14</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34008455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Income-Based (IBR)</a:t>
            </a:r>
            <a:endParaRPr lang="en-US" dirty="0"/>
          </a:p>
        </p:txBody>
      </p:sp>
      <p:sp>
        <p:nvSpPr>
          <p:cNvPr id="3" name="Content Placeholder 2"/>
          <p:cNvSpPr>
            <a:spLocks noGrp="1"/>
          </p:cNvSpPr>
          <p:nvPr>
            <p:ph idx="1"/>
          </p:nvPr>
        </p:nvSpPr>
        <p:spPr>
          <a:xfrm>
            <a:off x="1371601" y="2323652"/>
            <a:ext cx="6400800" cy="3508977"/>
          </a:xfrm>
        </p:spPr>
        <p:txBody>
          <a:bodyPr>
            <a:normAutofit fontScale="92500"/>
          </a:bodyPr>
          <a:lstStyle/>
          <a:p>
            <a:r>
              <a:rPr lang="en-US" dirty="0"/>
              <a:t>Generally 10 percent of your discretionary income if you're a </a:t>
            </a:r>
            <a:r>
              <a:rPr lang="en-US" i="1" dirty="0"/>
              <a:t>new borrower</a:t>
            </a:r>
            <a:r>
              <a:rPr lang="en-US" dirty="0"/>
              <a:t> on or after July 1, 2014*, but never more than the 10-year Standard Repayment Plan amount</a:t>
            </a:r>
          </a:p>
          <a:p>
            <a:r>
              <a:rPr lang="en-US" dirty="0"/>
              <a:t>Generally 15 percent of your discretionary income if you're not a new borrower on or after July 1, 2014, but never more than the 10-year Standard Repayment Plan </a:t>
            </a:r>
            <a:r>
              <a:rPr lang="en-US" dirty="0" smtClean="0"/>
              <a:t>amount</a:t>
            </a:r>
          </a:p>
          <a:p>
            <a:r>
              <a:rPr lang="en-US" dirty="0" smtClean="0">
                <a:hlinkClick r:id="rId3"/>
              </a:rPr>
              <a:t>www.IBRinfo.org</a:t>
            </a:r>
            <a:r>
              <a:rPr lang="en-US" dirty="0" smtClean="0"/>
              <a:t> </a:t>
            </a:r>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15</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8"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1880573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Pay As You Earn (PAYE)</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Payment will be lesser of:</a:t>
            </a:r>
          </a:p>
          <a:p>
            <a:pPr lvl="1"/>
            <a:r>
              <a:rPr lang="en-US" dirty="0"/>
              <a:t>Generally 10 percent of your discretionary income, but never more than the 10-year Standard Repayment Plan </a:t>
            </a:r>
            <a:r>
              <a:rPr lang="en-US" dirty="0" smtClean="0"/>
              <a:t>amount</a:t>
            </a:r>
          </a:p>
          <a:p>
            <a:pPr lvl="1"/>
            <a:r>
              <a:rPr lang="en-US" dirty="0"/>
              <a:t>You may have to pay income tax on any amount that is forgiven.</a:t>
            </a:r>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16</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30967715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fontScale="90000"/>
          </a:bodyPr>
          <a:lstStyle/>
          <a:p>
            <a:r>
              <a:rPr lang="en-US" dirty="0" smtClean="0"/>
              <a:t>Revised Pay As You Earn (REPAYE)</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Your monthly payment will be  10 </a:t>
            </a:r>
            <a:r>
              <a:rPr lang="en-US" dirty="0"/>
              <a:t>percent of your discretionary income</a:t>
            </a:r>
            <a:r>
              <a:rPr lang="en-US" dirty="0" smtClean="0"/>
              <a:t>.</a:t>
            </a:r>
          </a:p>
          <a:p>
            <a:r>
              <a:rPr lang="en-US" dirty="0"/>
              <a:t>You’ll usually pay more over time than under the 10-year Standard Plan</a:t>
            </a:r>
            <a:r>
              <a:rPr lang="en-US" dirty="0" smtClean="0"/>
              <a:t>.</a:t>
            </a:r>
          </a:p>
          <a:p>
            <a:endParaRPr lang="en-US" dirty="0"/>
          </a:p>
          <a:p>
            <a:pPr marL="68580" indent="0">
              <a:buNone/>
            </a:pPr>
            <a:endParaRPr lang="en-US" dirty="0" smtClean="0"/>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17</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3300149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Income-Contingent (ICR)</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Payment will be the lesser of:</a:t>
            </a:r>
          </a:p>
          <a:p>
            <a:pPr lvl="1"/>
            <a:r>
              <a:rPr lang="en-US" dirty="0" smtClean="0"/>
              <a:t>20% of discretionary income OR </a:t>
            </a:r>
          </a:p>
          <a:p>
            <a:pPr lvl="1"/>
            <a:r>
              <a:rPr lang="en-US" dirty="0"/>
              <a:t>the amount you would pay on a repayment plan with a fixed payment over 12 years, adjusted according to your income.</a:t>
            </a:r>
            <a:endParaRPr lang="en-US" dirty="0" smtClean="0"/>
          </a:p>
          <a:p>
            <a:r>
              <a:rPr lang="en-US" dirty="0" smtClean="0"/>
              <a:t>Forgiveness of remaining debt after 25 years and MAY be taxable</a:t>
            </a:r>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18</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1386385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Income Sensitive (ISR)</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Adjusted payment amount based on annual income</a:t>
            </a:r>
          </a:p>
          <a:p>
            <a:r>
              <a:rPr lang="en-US" dirty="0" smtClean="0"/>
              <a:t>Payments change as income changes</a:t>
            </a:r>
          </a:p>
          <a:p>
            <a:r>
              <a:rPr lang="en-US" dirty="0" smtClean="0"/>
              <a:t>For Federal Family Education Loans (FFEL) ONLY</a:t>
            </a:r>
          </a:p>
          <a:p>
            <a:r>
              <a:rPr lang="en-US" dirty="0" smtClean="0"/>
              <a:t>Payment period up to 10 years</a:t>
            </a:r>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19</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31779312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Agenda</a:t>
            </a:r>
            <a:endParaRPr lang="en-US" dirty="0"/>
          </a:p>
        </p:txBody>
      </p:sp>
      <p:sp>
        <p:nvSpPr>
          <p:cNvPr id="3" name="Content Placeholder 2"/>
          <p:cNvSpPr>
            <a:spLocks noGrp="1"/>
          </p:cNvSpPr>
          <p:nvPr>
            <p:ph idx="1"/>
          </p:nvPr>
        </p:nvSpPr>
        <p:spPr>
          <a:xfrm>
            <a:off x="1371601" y="2323652"/>
            <a:ext cx="6400800" cy="3508977"/>
          </a:xfrm>
        </p:spPr>
        <p:txBody>
          <a:bodyPr/>
          <a:lstStyle/>
          <a:p>
            <a:r>
              <a:rPr lang="en-US" dirty="0" smtClean="0"/>
              <a:t>What are my rights and responsibilities?</a:t>
            </a:r>
          </a:p>
          <a:p>
            <a:r>
              <a:rPr lang="en-US" dirty="0" smtClean="0"/>
              <a:t>How do I choose a repayment plan?</a:t>
            </a:r>
          </a:p>
          <a:p>
            <a:r>
              <a:rPr lang="en-US" dirty="0" smtClean="0"/>
              <a:t>What are consequences of default?</a:t>
            </a:r>
          </a:p>
          <a:p>
            <a:r>
              <a:rPr lang="en-US" dirty="0" smtClean="0"/>
              <a:t>Where can I find help if I cannot pay? </a:t>
            </a:r>
            <a:endParaRPr lang="en-US" dirty="0"/>
          </a:p>
        </p:txBody>
      </p:sp>
      <p:sp>
        <p:nvSpPr>
          <p:cNvPr id="4" name="Date Placeholder 3"/>
          <p:cNvSpPr>
            <a:spLocks noGrp="1"/>
          </p:cNvSpPr>
          <p:nvPr>
            <p:ph type="dt" sz="half" idx="10"/>
          </p:nvPr>
        </p:nvSpPr>
        <p:spPr/>
        <p:txBody>
          <a:bodyPr/>
          <a:lstStyle/>
          <a:p>
            <a:r>
              <a:rPr lang="en-US" dirty="0" smtClean="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2</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3492479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r>
              <a:rPr lang="en-US" dirty="0"/>
              <a:t>Repayment Period</a:t>
            </a:r>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20</a:t>
            </a:fld>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00621" y="1828800"/>
            <a:ext cx="6661771" cy="400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95543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1" y="2323652"/>
            <a:ext cx="6400800" cy="3508977"/>
          </a:xfrm>
        </p:spPr>
        <p:txBody>
          <a:bodyPr>
            <a:normAutofit/>
          </a:bodyPr>
          <a:lstStyle/>
          <a:p>
            <a:pPr marL="68580" indent="0">
              <a:buNone/>
            </a:pPr>
            <a:endParaRPr lang="en-US" dirty="0" smtClean="0"/>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21</a:t>
            </a:fld>
            <a:endParaRPr lang="en-US" dirty="0"/>
          </a:p>
        </p:txBody>
      </p:sp>
      <p:pic>
        <p:nvPicPr>
          <p:cNvPr id="16" name="Picture 15"/>
          <p:cNvPicPr>
            <a:picLocks noChangeAspect="1"/>
          </p:cNvPicPr>
          <p:nvPr/>
        </p:nvPicPr>
        <p:blipFill>
          <a:blip r:embed="rId3"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69641" y="302163"/>
            <a:ext cx="1600200" cy="627669"/>
          </a:xfrm>
          <a:prstGeom prst="rect">
            <a:avLst/>
          </a:prstGeom>
        </p:spPr>
      </p:pic>
      <p:graphicFrame>
        <p:nvGraphicFramePr>
          <p:cNvPr id="7" name="Table 6"/>
          <p:cNvGraphicFramePr>
            <a:graphicFrameLocks noGrp="1"/>
          </p:cNvGraphicFramePr>
          <p:nvPr>
            <p:extLst>
              <p:ext uri="{D42A27DB-BD31-4B8C-83A1-F6EECF244321}">
                <p14:modId xmlns:p14="http://schemas.microsoft.com/office/powerpoint/2010/main" val="3690552712"/>
              </p:ext>
            </p:extLst>
          </p:nvPr>
        </p:nvGraphicFramePr>
        <p:xfrm>
          <a:off x="457201" y="1432560"/>
          <a:ext cx="8229598" cy="5288280"/>
        </p:xfrm>
        <a:graphic>
          <a:graphicData uri="http://schemas.openxmlformats.org/drawingml/2006/table">
            <a:tbl>
              <a:tblPr firstRow="1" bandRow="1">
                <a:tableStyleId>{5C22544A-7EE6-4342-B048-85BDC9FD1C3A}</a:tableStyleId>
              </a:tblPr>
              <a:tblGrid>
                <a:gridCol w="2930789">
                  <a:extLst>
                    <a:ext uri="{9D8B030D-6E8A-4147-A177-3AD203B41FA5}">
                      <a16:colId xmlns:a16="http://schemas.microsoft.com/office/drawing/2014/main" val="20000"/>
                    </a:ext>
                  </a:extLst>
                </a:gridCol>
                <a:gridCol w="2901839">
                  <a:extLst>
                    <a:ext uri="{9D8B030D-6E8A-4147-A177-3AD203B41FA5}">
                      <a16:colId xmlns:a16="http://schemas.microsoft.com/office/drawing/2014/main" val="20001"/>
                    </a:ext>
                  </a:extLst>
                </a:gridCol>
                <a:gridCol w="2396970">
                  <a:extLst>
                    <a:ext uri="{9D8B030D-6E8A-4147-A177-3AD203B41FA5}">
                      <a16:colId xmlns:a16="http://schemas.microsoft.com/office/drawing/2014/main" val="20002"/>
                    </a:ext>
                  </a:extLst>
                </a:gridCol>
              </a:tblGrid>
              <a:tr h="655320">
                <a:tc>
                  <a:txBody>
                    <a:bodyPr/>
                    <a:lstStyle/>
                    <a:p>
                      <a:r>
                        <a:rPr lang="en-US" sz="1600" dirty="0" smtClean="0"/>
                        <a:t>Plan</a:t>
                      </a:r>
                      <a:endParaRPr lang="en-US" sz="1600" dirty="0"/>
                    </a:p>
                  </a:txBody>
                  <a:tcPr/>
                </a:tc>
                <a:tc>
                  <a:txBody>
                    <a:bodyPr/>
                    <a:lstStyle/>
                    <a:p>
                      <a:r>
                        <a:rPr lang="en-US" sz="1600" dirty="0" smtClean="0"/>
                        <a:t>Payment</a:t>
                      </a:r>
                      <a:endParaRPr lang="en-US" sz="1600" dirty="0"/>
                    </a:p>
                  </a:txBody>
                  <a:tcPr/>
                </a:tc>
                <a:tc>
                  <a:txBody>
                    <a:bodyPr/>
                    <a:lstStyle/>
                    <a:p>
                      <a:r>
                        <a:rPr lang="en-US" sz="1600" dirty="0" smtClean="0"/>
                        <a:t>Projected</a:t>
                      </a:r>
                      <a:r>
                        <a:rPr lang="en-US" sz="1600" baseline="0" dirty="0" smtClean="0"/>
                        <a:t> Loan </a:t>
                      </a:r>
                    </a:p>
                    <a:p>
                      <a:r>
                        <a:rPr lang="en-US" sz="1600" baseline="0" dirty="0" smtClean="0"/>
                        <a:t>Forgiveness</a:t>
                      </a:r>
                      <a:endParaRPr lang="en-US" sz="1600" dirty="0"/>
                    </a:p>
                  </a:txBody>
                  <a:tcPr/>
                </a:tc>
                <a:extLst>
                  <a:ext uri="{0D108BD9-81ED-4DB2-BD59-A6C34878D82A}">
                    <a16:rowId xmlns:a16="http://schemas.microsoft.com/office/drawing/2014/main" val="10000"/>
                  </a:ext>
                </a:extLst>
              </a:tr>
              <a:tr h="609600">
                <a:tc>
                  <a:txBody>
                    <a:bodyPr/>
                    <a:lstStyle/>
                    <a:p>
                      <a:r>
                        <a:rPr lang="en-US" sz="1600" dirty="0" smtClean="0"/>
                        <a:t>Standard </a:t>
                      </a:r>
                    </a:p>
                    <a:p>
                      <a:r>
                        <a:rPr lang="en-US" sz="1600" dirty="0" smtClean="0"/>
                        <a:t>(120 months</a:t>
                      </a:r>
                      <a:r>
                        <a:rPr lang="en-US" sz="1600" baseline="0" dirty="0" smtClean="0"/>
                        <a:t> = 10 yrs</a:t>
                      </a:r>
                      <a:r>
                        <a:rPr lang="en-US" sz="1600" dirty="0" smtClean="0"/>
                        <a:t>)</a:t>
                      </a:r>
                      <a:endParaRPr lang="en-US" sz="1600" dirty="0"/>
                    </a:p>
                  </a:txBody>
                  <a:tcPr/>
                </a:tc>
                <a:tc>
                  <a:txBody>
                    <a:bodyPr/>
                    <a:lstStyle/>
                    <a:p>
                      <a:r>
                        <a:rPr lang="en-US" sz="1600" dirty="0" smtClean="0"/>
                        <a:t>$272/month</a:t>
                      </a:r>
                    </a:p>
                    <a:p>
                      <a:r>
                        <a:rPr lang="en-US" sz="1600" dirty="0" smtClean="0"/>
                        <a:t>$32,585</a:t>
                      </a:r>
                      <a:r>
                        <a:rPr lang="en-US" sz="1600" baseline="0" dirty="0" smtClean="0"/>
                        <a:t> total</a:t>
                      </a:r>
                      <a:endParaRPr lang="en-US" sz="1600" dirty="0"/>
                    </a:p>
                  </a:txBody>
                  <a:tcPr/>
                </a:tc>
                <a:tc>
                  <a:txBody>
                    <a:bodyPr/>
                    <a:lstStyle/>
                    <a:p>
                      <a:r>
                        <a:rPr lang="en-US" sz="1600" dirty="0" smtClean="0"/>
                        <a:t>$0</a:t>
                      </a:r>
                    </a:p>
                  </a:txBody>
                  <a:tcPr/>
                </a:tc>
                <a:extLst>
                  <a:ext uri="{0D108BD9-81ED-4DB2-BD59-A6C34878D82A}">
                    <a16:rowId xmlns:a16="http://schemas.microsoft.com/office/drawing/2014/main" val="10001"/>
                  </a:ext>
                </a:extLst>
              </a:tr>
              <a:tr h="838200">
                <a:tc>
                  <a:txBody>
                    <a:bodyPr/>
                    <a:lstStyle/>
                    <a:p>
                      <a:r>
                        <a:rPr lang="en-US" sz="1600" dirty="0" smtClean="0"/>
                        <a:t>Graduated </a:t>
                      </a:r>
                    </a:p>
                    <a:p>
                      <a:r>
                        <a:rPr lang="en-US" sz="1600" dirty="0" smtClean="0"/>
                        <a:t>(120 months = 10 yrs)</a:t>
                      </a:r>
                      <a:endParaRPr lang="en-US" sz="1600" dirty="0"/>
                    </a:p>
                  </a:txBody>
                  <a:tcPr/>
                </a:tc>
                <a:tc>
                  <a:txBody>
                    <a:bodyPr/>
                    <a:lstStyle/>
                    <a:p>
                      <a:r>
                        <a:rPr lang="en-US" sz="1600" dirty="0" smtClean="0"/>
                        <a:t>$152</a:t>
                      </a:r>
                      <a:r>
                        <a:rPr lang="en-US" sz="1600" baseline="0" dirty="0" smtClean="0"/>
                        <a:t>to $455/month</a:t>
                      </a:r>
                    </a:p>
                    <a:p>
                      <a:r>
                        <a:rPr lang="en-US" sz="1600" baseline="0" dirty="0" smtClean="0"/>
                        <a:t>$33,979 total</a:t>
                      </a:r>
                      <a:endParaRPr lang="en-US" sz="1600" dirty="0"/>
                    </a:p>
                  </a:txBody>
                  <a:tcPr/>
                </a:tc>
                <a:tc>
                  <a:txBody>
                    <a:bodyPr/>
                    <a:lstStyle/>
                    <a:p>
                      <a:r>
                        <a:rPr lang="en-US" sz="1600" dirty="0" smtClean="0"/>
                        <a:t>$0</a:t>
                      </a:r>
                    </a:p>
                    <a:p>
                      <a:endParaRPr lang="en-US" sz="1600" dirty="0" smtClean="0"/>
                    </a:p>
                  </a:txBody>
                  <a:tcPr/>
                </a:tc>
                <a:extLst>
                  <a:ext uri="{0D108BD9-81ED-4DB2-BD59-A6C34878D82A}">
                    <a16:rowId xmlns:a16="http://schemas.microsoft.com/office/drawing/2014/main" val="10002"/>
                  </a:ext>
                </a:extLst>
              </a:tr>
              <a:tr h="762000">
                <a:tc>
                  <a:txBody>
                    <a:bodyPr/>
                    <a:lstStyle/>
                    <a:p>
                      <a:r>
                        <a:rPr lang="en-US" sz="1600" dirty="0" smtClean="0"/>
                        <a:t>Pay As You Earn**  </a:t>
                      </a:r>
                    </a:p>
                    <a:p>
                      <a:r>
                        <a:rPr lang="en-US" sz="1600" dirty="0" smtClean="0"/>
                        <a:t>(240 months = 20 yrs)</a:t>
                      </a:r>
                      <a:endParaRPr lang="en-US" sz="1600" dirty="0"/>
                    </a:p>
                  </a:txBody>
                  <a:tcPr/>
                </a:tc>
                <a:tc>
                  <a:txBody>
                    <a:bodyPr/>
                    <a:lstStyle/>
                    <a:p>
                      <a:r>
                        <a:rPr lang="en-US" sz="1600" dirty="0" smtClean="0"/>
                        <a:t>$18 to $191/month</a:t>
                      </a:r>
                    </a:p>
                    <a:p>
                      <a:r>
                        <a:rPr lang="en-US" sz="1600" dirty="0" smtClean="0"/>
                        <a:t>$21,572</a:t>
                      </a:r>
                      <a:r>
                        <a:rPr lang="en-US" sz="1600" baseline="0" dirty="0" smtClean="0"/>
                        <a:t> total</a:t>
                      </a:r>
                      <a:endParaRPr lang="en-US" sz="1600" dirty="0"/>
                    </a:p>
                  </a:txBody>
                  <a:tcPr/>
                </a:tc>
                <a:tc>
                  <a:txBody>
                    <a:bodyPr/>
                    <a:lstStyle/>
                    <a:p>
                      <a:r>
                        <a:rPr lang="en-US" sz="1600" dirty="0" smtClean="0"/>
                        <a:t>$26,389</a:t>
                      </a:r>
                      <a:endParaRPr lang="en-US" sz="1600" dirty="0"/>
                    </a:p>
                  </a:txBody>
                  <a:tcPr/>
                </a:tc>
                <a:extLst>
                  <a:ext uri="{0D108BD9-81ED-4DB2-BD59-A6C34878D82A}">
                    <a16:rowId xmlns:a16="http://schemas.microsoft.com/office/drawing/2014/main" val="10003"/>
                  </a:ext>
                </a:extLst>
              </a:tr>
              <a:tr h="685800">
                <a:tc>
                  <a:txBody>
                    <a:bodyPr/>
                    <a:lstStyle/>
                    <a:p>
                      <a:r>
                        <a:rPr lang="en-US" sz="1600" dirty="0" smtClean="0"/>
                        <a:t>Revised</a:t>
                      </a:r>
                      <a:r>
                        <a:rPr lang="en-US" sz="1600" baseline="0" dirty="0" smtClean="0"/>
                        <a:t> Pay As Your Earn**</a:t>
                      </a:r>
                    </a:p>
                    <a:p>
                      <a:r>
                        <a:rPr lang="en-US" sz="1600" dirty="0" smtClean="0"/>
                        <a:t>(300 months = 25 yrs)</a:t>
                      </a:r>
                      <a:endParaRPr lang="en-US" sz="1600" dirty="0"/>
                    </a:p>
                  </a:txBody>
                  <a:tcPr/>
                </a:tc>
                <a:tc>
                  <a:txBody>
                    <a:bodyPr/>
                    <a:lstStyle/>
                    <a:p>
                      <a:r>
                        <a:rPr lang="en-US" sz="1600" dirty="0" smtClean="0"/>
                        <a:t>$18 to $278/month</a:t>
                      </a:r>
                    </a:p>
                    <a:p>
                      <a:r>
                        <a:rPr lang="en-US" sz="1600" dirty="0" smtClean="0"/>
                        <a:t>$36,048</a:t>
                      </a:r>
                      <a:endParaRPr lang="en-US" sz="1600" dirty="0"/>
                    </a:p>
                  </a:txBody>
                  <a:tcPr/>
                </a:tc>
                <a:tc>
                  <a:txBody>
                    <a:bodyPr/>
                    <a:lstStyle/>
                    <a:p>
                      <a:r>
                        <a:rPr lang="en-US" sz="1600" dirty="0" smtClean="0"/>
                        <a:t>$11,352</a:t>
                      </a:r>
                      <a:endParaRPr lang="en-US" sz="1600" dirty="0"/>
                    </a:p>
                  </a:txBody>
                  <a:tcPr/>
                </a:tc>
                <a:extLst>
                  <a:ext uri="{0D108BD9-81ED-4DB2-BD59-A6C34878D82A}">
                    <a16:rowId xmlns:a16="http://schemas.microsoft.com/office/drawing/2014/main" val="10004"/>
                  </a:ext>
                </a:extLst>
              </a:tr>
              <a:tr h="685800">
                <a:tc>
                  <a:txBody>
                    <a:bodyPr/>
                    <a:lstStyle/>
                    <a:p>
                      <a:r>
                        <a:rPr lang="en-US" sz="1600" dirty="0" smtClean="0"/>
                        <a:t>Income</a:t>
                      </a:r>
                      <a:r>
                        <a:rPr lang="en-US" sz="1600" baseline="0" dirty="0" smtClean="0"/>
                        <a:t> Based Repayment**</a:t>
                      </a:r>
                    </a:p>
                    <a:p>
                      <a:r>
                        <a:rPr lang="en-US" sz="1600" baseline="0" dirty="0" smtClean="0"/>
                        <a:t>(299 months)</a:t>
                      </a:r>
                      <a:endParaRPr lang="en-US" sz="1600" dirty="0"/>
                    </a:p>
                  </a:txBody>
                  <a:tcPr/>
                </a:tc>
                <a:tc>
                  <a:txBody>
                    <a:bodyPr/>
                    <a:lstStyle/>
                    <a:p>
                      <a:r>
                        <a:rPr lang="en-US" sz="1600" dirty="0" smtClean="0"/>
                        <a:t>$27 to $272/month</a:t>
                      </a:r>
                    </a:p>
                    <a:p>
                      <a:r>
                        <a:rPr lang="en-US" sz="1600" dirty="0" smtClean="0"/>
                        <a:t>$48,067 total</a:t>
                      </a:r>
                      <a:endParaRPr lang="en-US" sz="1600" dirty="0"/>
                    </a:p>
                  </a:txBody>
                  <a:tcPr/>
                </a:tc>
                <a:tc>
                  <a:txBody>
                    <a:bodyPr/>
                    <a:lstStyle/>
                    <a:p>
                      <a:r>
                        <a:rPr lang="en-US" sz="1600" dirty="0" smtClean="0"/>
                        <a:t>$0</a:t>
                      </a:r>
                      <a:endParaRPr lang="en-US" sz="1600" dirty="0"/>
                    </a:p>
                  </a:txBody>
                  <a:tcPr/>
                </a:tc>
                <a:extLst>
                  <a:ext uri="{0D108BD9-81ED-4DB2-BD59-A6C34878D82A}">
                    <a16:rowId xmlns:a16="http://schemas.microsoft.com/office/drawing/2014/main" val="10005"/>
                  </a:ext>
                </a:extLst>
              </a:tr>
              <a:tr h="914400">
                <a:tc>
                  <a:txBody>
                    <a:bodyPr/>
                    <a:lstStyle/>
                    <a:p>
                      <a:r>
                        <a:rPr lang="en-US" sz="1600" dirty="0" smtClean="0"/>
                        <a:t>Income Contingent Repayment **</a:t>
                      </a:r>
                    </a:p>
                    <a:p>
                      <a:r>
                        <a:rPr lang="en-US" sz="1600" dirty="0" smtClean="0"/>
                        <a:t>(251</a:t>
                      </a:r>
                      <a:r>
                        <a:rPr lang="en-US" sz="1600" baseline="0" dirty="0" smtClean="0"/>
                        <a:t> months)</a:t>
                      </a:r>
                      <a:endParaRPr lang="en-US" sz="1600" dirty="0"/>
                    </a:p>
                  </a:txBody>
                  <a:tcPr/>
                </a:tc>
                <a:tc>
                  <a:txBody>
                    <a:bodyPr/>
                    <a:lstStyle/>
                    <a:p>
                      <a:r>
                        <a:rPr lang="en-US" sz="1600" dirty="0" smtClean="0"/>
                        <a:t>$135 to $184/month</a:t>
                      </a:r>
                    </a:p>
                    <a:p>
                      <a:r>
                        <a:rPr lang="en-US" sz="1600" dirty="0" smtClean="0"/>
                        <a:t>$40,203</a:t>
                      </a:r>
                      <a:endParaRPr lang="en-US" sz="1600" dirty="0"/>
                    </a:p>
                  </a:txBody>
                  <a:tcPr/>
                </a:tc>
                <a:tc>
                  <a:txBody>
                    <a:bodyPr/>
                    <a:lstStyle/>
                    <a:p>
                      <a:r>
                        <a:rPr lang="en-US" sz="1600" dirty="0" smtClean="0"/>
                        <a:t>$0</a:t>
                      </a:r>
                    </a:p>
                  </a:txBody>
                  <a:tcPr/>
                </a:tc>
                <a:extLst>
                  <a:ext uri="{0D108BD9-81ED-4DB2-BD59-A6C34878D82A}">
                    <a16:rowId xmlns:a16="http://schemas.microsoft.com/office/drawing/2014/main" val="10006"/>
                  </a:ext>
                </a:extLst>
              </a:tr>
            </a:tbl>
          </a:graphicData>
        </a:graphic>
      </p:graphicFrame>
      <p:sp>
        <p:nvSpPr>
          <p:cNvPr id="17" name="TextBox 16"/>
          <p:cNvSpPr txBox="1"/>
          <p:nvPr/>
        </p:nvSpPr>
        <p:spPr>
          <a:xfrm>
            <a:off x="569641" y="819280"/>
            <a:ext cx="8220376" cy="590931"/>
          </a:xfrm>
          <a:prstGeom prst="rect">
            <a:avLst/>
          </a:prstGeom>
          <a:noFill/>
        </p:spPr>
        <p:txBody>
          <a:bodyPr wrap="square" rtlCol="0">
            <a:spAutoFit/>
          </a:bodyPr>
          <a:lstStyle/>
          <a:p>
            <a:pPr algn="ctr">
              <a:lnSpc>
                <a:spcPct val="90000"/>
              </a:lnSpc>
            </a:pPr>
            <a:r>
              <a:rPr lang="en-US" b="1" dirty="0" smtClean="0">
                <a:latin typeface="+mj-lt"/>
                <a:cs typeface="Arial" charset="0"/>
              </a:rPr>
              <a:t>Sample Comparison:  Single/Household </a:t>
            </a:r>
            <a:r>
              <a:rPr lang="en-US" b="1" dirty="0">
                <a:latin typeface="+mj-lt"/>
                <a:cs typeface="Arial" charset="0"/>
              </a:rPr>
              <a:t>size=1/AGI $20,000</a:t>
            </a:r>
          </a:p>
          <a:p>
            <a:pPr algn="ctr">
              <a:lnSpc>
                <a:spcPct val="90000"/>
              </a:lnSpc>
            </a:pPr>
            <a:r>
              <a:rPr lang="en-US" b="1" dirty="0">
                <a:latin typeface="+mj-lt"/>
                <a:cs typeface="Arial" charset="0"/>
              </a:rPr>
              <a:t>$</a:t>
            </a:r>
            <a:r>
              <a:rPr lang="en-US" b="1" dirty="0" smtClean="0">
                <a:latin typeface="+mj-lt"/>
                <a:cs typeface="Arial" charset="0"/>
              </a:rPr>
              <a:t>26,946 </a:t>
            </a:r>
            <a:r>
              <a:rPr lang="en-US" b="1" dirty="0">
                <a:latin typeface="+mj-lt"/>
                <a:cs typeface="Arial" charset="0"/>
              </a:rPr>
              <a:t>Total Student Loan Debt @ </a:t>
            </a:r>
            <a:r>
              <a:rPr lang="en-US" b="1" dirty="0" smtClean="0">
                <a:latin typeface="+mj-lt"/>
                <a:cs typeface="Arial" charset="0"/>
              </a:rPr>
              <a:t>3.9%</a:t>
            </a:r>
            <a:endParaRPr lang="en-US" dirty="0">
              <a:latin typeface="+mj-lt"/>
            </a:endParaRPr>
          </a:p>
        </p:txBody>
      </p:sp>
    </p:spTree>
    <p:extLst>
      <p:ext uri="{BB962C8B-B14F-4D97-AF65-F5344CB8AC3E}">
        <p14:creationId xmlns:p14="http://schemas.microsoft.com/office/powerpoint/2010/main" val="180061241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Staying on Track</a:t>
            </a:r>
            <a:endParaRPr lang="en-US" dirty="0"/>
          </a:p>
        </p:txBody>
      </p:sp>
      <p:sp>
        <p:nvSpPr>
          <p:cNvPr id="3" name="Content Placeholder 2"/>
          <p:cNvSpPr>
            <a:spLocks noGrp="1"/>
          </p:cNvSpPr>
          <p:nvPr>
            <p:ph idx="1"/>
          </p:nvPr>
        </p:nvSpPr>
        <p:spPr>
          <a:xfrm>
            <a:off x="1371601" y="2323652"/>
            <a:ext cx="6400800" cy="3508977"/>
          </a:xfrm>
        </p:spPr>
        <p:txBody>
          <a:bodyPr>
            <a:normAutofit lnSpcReduction="10000"/>
          </a:bodyPr>
          <a:lstStyle/>
          <a:p>
            <a:r>
              <a:rPr lang="en-US" dirty="0" smtClean="0"/>
              <a:t>Use a Repayment Estimator to compare and select a plan that best fits your budget:</a:t>
            </a:r>
          </a:p>
          <a:p>
            <a:pPr lvl="1"/>
            <a:r>
              <a:rPr lang="en-US" dirty="0" smtClean="0">
                <a:hlinkClick r:id="rId3"/>
              </a:rPr>
              <a:t>www.StudentAid.ed.gov</a:t>
            </a:r>
            <a:endParaRPr lang="en-US" dirty="0" smtClean="0"/>
          </a:p>
          <a:p>
            <a:pPr lvl="1"/>
            <a:r>
              <a:rPr lang="en-US" dirty="0" smtClean="0">
                <a:hlinkClick r:id="rId4"/>
              </a:rPr>
              <a:t>www.MappingYourFuture.org</a:t>
            </a:r>
            <a:endParaRPr lang="en-US" dirty="0" smtClean="0"/>
          </a:p>
          <a:p>
            <a:pPr lvl="1"/>
            <a:r>
              <a:rPr lang="en-US" dirty="0" smtClean="0">
                <a:hlinkClick r:id="rId5"/>
              </a:rPr>
              <a:t>www.FinAid.org</a:t>
            </a:r>
            <a:r>
              <a:rPr lang="en-US" dirty="0" smtClean="0"/>
              <a:t> </a:t>
            </a:r>
          </a:p>
          <a:p>
            <a:r>
              <a:rPr lang="en-US" dirty="0" smtClean="0"/>
              <a:t>Make monthly payments ON TIME</a:t>
            </a:r>
          </a:p>
          <a:p>
            <a:r>
              <a:rPr lang="en-US" dirty="0" smtClean="0"/>
              <a:t>Sign up for automatic withdrawal if option is offered</a:t>
            </a:r>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22</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10"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8339026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Delinquency </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If payment is made ONE day late, the borrower is considered delinquent</a:t>
            </a:r>
          </a:p>
          <a:p>
            <a:r>
              <a:rPr lang="en-US" dirty="0" smtClean="0"/>
              <a:t>Make sure payments arrive on or BEFORE the due date</a:t>
            </a:r>
          </a:p>
          <a:p>
            <a:pPr marL="365760" lvl="1" indent="0">
              <a:buNone/>
            </a:pPr>
            <a:endParaRPr lang="en-US" dirty="0" smtClean="0"/>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23</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17970280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Default </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If no payments are made for 270 days (or 9 months), borrowers are classified in “default status”</a:t>
            </a:r>
          </a:p>
          <a:p>
            <a:r>
              <a:rPr lang="en-US" dirty="0" smtClean="0"/>
              <a:t>There are many consequences to defaulting on a student loan</a:t>
            </a:r>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24</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980374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fontScale="90000"/>
          </a:bodyPr>
          <a:lstStyle/>
          <a:p>
            <a:r>
              <a:rPr lang="en-US" dirty="0" smtClean="0"/>
              <a:t>Consequences of Default</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Owe entire balance immediately</a:t>
            </a:r>
          </a:p>
          <a:p>
            <a:r>
              <a:rPr lang="en-US" dirty="0" smtClean="0"/>
              <a:t>Ineligible for interest rate reductions</a:t>
            </a:r>
          </a:p>
          <a:p>
            <a:r>
              <a:rPr lang="en-US" dirty="0" smtClean="0"/>
              <a:t>Ineligible for deferments/forbearances</a:t>
            </a:r>
          </a:p>
          <a:p>
            <a:r>
              <a:rPr lang="en-US" dirty="0" smtClean="0"/>
              <a:t>Ineligible for additional financial aid</a:t>
            </a:r>
          </a:p>
          <a:p>
            <a:r>
              <a:rPr lang="en-US" dirty="0" smtClean="0"/>
              <a:t>Lose positive rating on credit report</a:t>
            </a:r>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25</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26627029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fontScale="90000"/>
          </a:bodyPr>
          <a:lstStyle/>
          <a:p>
            <a:r>
              <a:rPr lang="en-US" dirty="0" smtClean="0"/>
              <a:t>Consequences of Default</a:t>
            </a:r>
            <a:endParaRPr lang="en-US" dirty="0"/>
          </a:p>
        </p:txBody>
      </p:sp>
      <p:sp>
        <p:nvSpPr>
          <p:cNvPr id="3" name="Content Placeholder 2"/>
          <p:cNvSpPr>
            <a:spLocks noGrp="1"/>
          </p:cNvSpPr>
          <p:nvPr>
            <p:ph idx="1"/>
          </p:nvPr>
        </p:nvSpPr>
        <p:spPr>
          <a:xfrm>
            <a:off x="1371601" y="2323652"/>
            <a:ext cx="6400800" cy="3508977"/>
          </a:xfrm>
        </p:spPr>
        <p:txBody>
          <a:bodyPr>
            <a:normAutofit lnSpcReduction="10000"/>
          </a:bodyPr>
          <a:lstStyle/>
          <a:p>
            <a:r>
              <a:rPr lang="en-US" dirty="0" smtClean="0"/>
              <a:t>Potentially assigned to a collection agency which will incur additional costs and fees</a:t>
            </a:r>
          </a:p>
          <a:p>
            <a:r>
              <a:rPr lang="en-US" dirty="0" smtClean="0"/>
              <a:t>State/federal income tax refunds may be withheld (offset)</a:t>
            </a:r>
          </a:p>
          <a:p>
            <a:r>
              <a:rPr lang="en-US" dirty="0" smtClean="0"/>
              <a:t>Part of wages may be withheld (garnished)</a:t>
            </a:r>
          </a:p>
          <a:p>
            <a:r>
              <a:rPr lang="en-US" dirty="0" smtClean="0"/>
              <a:t>Florida Lottery winnings may be withheld (offset)</a:t>
            </a:r>
          </a:p>
          <a:p>
            <a:endParaRPr lang="en-US" dirty="0" smtClean="0"/>
          </a:p>
          <a:p>
            <a:endParaRPr lang="en-US" dirty="0" smtClean="0"/>
          </a:p>
          <a:p>
            <a:pPr marL="68580" indent="0">
              <a:buNone/>
            </a:pPr>
            <a:endParaRPr lang="en-US" dirty="0" smtClean="0"/>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26</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12046764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fontScale="90000"/>
          </a:bodyPr>
          <a:lstStyle/>
          <a:p>
            <a:r>
              <a:rPr lang="en-US" dirty="0" smtClean="0"/>
              <a:t>Consequences of Default</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Potential denial of a professional license (medical, legal, etc.)</a:t>
            </a:r>
            <a:endParaRPr lang="en-US" dirty="0"/>
          </a:p>
          <a:p>
            <a:r>
              <a:rPr lang="en-US" dirty="0" smtClean="0"/>
              <a:t>Florida students:</a:t>
            </a:r>
          </a:p>
          <a:p>
            <a:pPr lvl="1"/>
            <a:r>
              <a:rPr lang="en-US" dirty="0" smtClean="0"/>
              <a:t>Academic transcripts will be held as required by </a:t>
            </a:r>
            <a:r>
              <a:rPr lang="en-US" dirty="0" smtClean="0"/>
              <a:t>Section</a:t>
            </a:r>
            <a:r>
              <a:rPr lang="en-US" dirty="0" smtClean="0"/>
              <a:t> 1009.95, Florida Statutes</a:t>
            </a:r>
            <a:endParaRPr lang="en-US" dirty="0" smtClean="0"/>
          </a:p>
          <a:p>
            <a:endParaRPr lang="en-US" dirty="0" smtClean="0"/>
          </a:p>
          <a:p>
            <a:pPr marL="68580" indent="0">
              <a:buNone/>
            </a:pPr>
            <a:endParaRPr lang="en-US" dirty="0" smtClean="0"/>
          </a:p>
          <a:p>
            <a:pPr marL="68580" indent="0">
              <a:buNone/>
            </a:pPr>
            <a:endParaRPr lang="en-US" dirty="0" smtClean="0"/>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27</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3841708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Where to find help</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Contact the servicer IMMEDIATELY if unable to make a scheduled payment</a:t>
            </a:r>
          </a:p>
          <a:p>
            <a:r>
              <a:rPr lang="en-US" dirty="0" smtClean="0"/>
              <a:t>Options include:</a:t>
            </a:r>
          </a:p>
          <a:p>
            <a:pPr lvl="1"/>
            <a:r>
              <a:rPr lang="en-US" dirty="0"/>
              <a:t>R</a:t>
            </a:r>
            <a:r>
              <a:rPr lang="en-US" dirty="0" smtClean="0"/>
              <a:t>epayment plan change</a:t>
            </a:r>
          </a:p>
          <a:p>
            <a:pPr lvl="1"/>
            <a:r>
              <a:rPr lang="en-US" dirty="0" smtClean="0"/>
              <a:t>Deferment</a:t>
            </a:r>
          </a:p>
          <a:p>
            <a:pPr lvl="1"/>
            <a:r>
              <a:rPr lang="en-US" dirty="0" smtClean="0"/>
              <a:t>Forbearance</a:t>
            </a:r>
          </a:p>
          <a:p>
            <a:pPr lvl="1"/>
            <a:r>
              <a:rPr lang="en-US" dirty="0" smtClean="0"/>
              <a:t>Consolidation</a:t>
            </a:r>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28</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25724409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Options Available</a:t>
            </a:r>
            <a:endParaRPr lang="en-US" dirty="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29</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graphicFrame>
        <p:nvGraphicFramePr>
          <p:cNvPr id="15" name="Content Placeholder 14"/>
          <p:cNvGraphicFramePr>
            <a:graphicFrameLocks noGrp="1"/>
          </p:cNvGraphicFramePr>
          <p:nvPr>
            <p:ph idx="1"/>
            <p:extLst>
              <p:ext uri="{D42A27DB-BD31-4B8C-83A1-F6EECF244321}">
                <p14:modId xmlns:p14="http://schemas.microsoft.com/office/powerpoint/2010/main" val="2096678634"/>
              </p:ext>
            </p:extLst>
          </p:nvPr>
        </p:nvGraphicFramePr>
        <p:xfrm>
          <a:off x="1371600" y="2324100"/>
          <a:ext cx="6400800" cy="3508375"/>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495527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What are my rights?</a:t>
            </a:r>
            <a:endParaRPr lang="en-US" dirty="0"/>
          </a:p>
        </p:txBody>
      </p:sp>
      <p:sp>
        <p:nvSpPr>
          <p:cNvPr id="3" name="Content Placeholder 2"/>
          <p:cNvSpPr>
            <a:spLocks noGrp="1"/>
          </p:cNvSpPr>
          <p:nvPr>
            <p:ph idx="1"/>
          </p:nvPr>
        </p:nvSpPr>
        <p:spPr>
          <a:xfrm>
            <a:off x="1371601" y="2323652"/>
            <a:ext cx="6400800" cy="3508977"/>
          </a:xfrm>
        </p:spPr>
        <p:txBody>
          <a:bodyPr/>
          <a:lstStyle/>
          <a:p>
            <a:r>
              <a:rPr lang="en-US" dirty="0" smtClean="0"/>
              <a:t>Borrowers have the right to know the:</a:t>
            </a:r>
          </a:p>
          <a:p>
            <a:pPr lvl="1"/>
            <a:r>
              <a:rPr lang="en-US" dirty="0" smtClean="0"/>
              <a:t>Amount borrowed</a:t>
            </a:r>
          </a:p>
          <a:p>
            <a:pPr lvl="1"/>
            <a:r>
              <a:rPr lang="en-US" dirty="0" smtClean="0"/>
              <a:t>Interest rate</a:t>
            </a:r>
          </a:p>
          <a:p>
            <a:pPr lvl="1"/>
            <a:r>
              <a:rPr lang="en-US" dirty="0" smtClean="0"/>
              <a:t>Date repayment begins</a:t>
            </a:r>
          </a:p>
          <a:p>
            <a:pPr lvl="1"/>
            <a:r>
              <a:rPr lang="en-US" dirty="0" smtClean="0"/>
              <a:t>Servicer</a:t>
            </a:r>
          </a:p>
          <a:p>
            <a:pPr lvl="1"/>
            <a:r>
              <a:rPr lang="en-US" dirty="0" smtClean="0"/>
              <a:t>Fees (if any) associated with loan</a:t>
            </a:r>
            <a:endParaRPr lang="en-US" dirty="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3</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16020265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fontScale="90000"/>
          </a:bodyPr>
          <a:lstStyle/>
          <a:p>
            <a:r>
              <a:rPr lang="en-US" dirty="0" smtClean="0"/>
              <a:t>Communicating with the Servicer</a:t>
            </a:r>
            <a:endParaRPr lang="en-US" dirty="0"/>
          </a:p>
        </p:txBody>
      </p:sp>
      <p:sp>
        <p:nvSpPr>
          <p:cNvPr id="3" name="Content Placeholder 2"/>
          <p:cNvSpPr>
            <a:spLocks noGrp="1"/>
          </p:cNvSpPr>
          <p:nvPr>
            <p:ph idx="1"/>
          </p:nvPr>
        </p:nvSpPr>
        <p:spPr>
          <a:xfrm>
            <a:off x="1371601" y="2323652"/>
            <a:ext cx="6400800" cy="3508977"/>
          </a:xfrm>
        </p:spPr>
        <p:txBody>
          <a:bodyPr>
            <a:normAutofit lnSpcReduction="10000"/>
          </a:bodyPr>
          <a:lstStyle/>
          <a:p>
            <a:r>
              <a:rPr lang="en-US" dirty="0" smtClean="0"/>
              <a:t>Program servicer contact information into your cell phone for easy access</a:t>
            </a:r>
          </a:p>
          <a:p>
            <a:r>
              <a:rPr lang="en-US" dirty="0" smtClean="0"/>
              <a:t>Notify of any changes to address, employment, e-mail address, cell number</a:t>
            </a:r>
          </a:p>
          <a:p>
            <a:r>
              <a:rPr lang="en-US" dirty="0" smtClean="0"/>
              <a:t>Keep a folder of all loan records in a safe place</a:t>
            </a:r>
          </a:p>
          <a:p>
            <a:r>
              <a:rPr lang="en-US" dirty="0" smtClean="0"/>
              <a:t>Document each communication with servicer for reference</a:t>
            </a:r>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30</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30232365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Resolving Disputes</a:t>
            </a:r>
            <a:endParaRPr lang="en-US" dirty="0"/>
          </a:p>
        </p:txBody>
      </p:sp>
      <p:sp>
        <p:nvSpPr>
          <p:cNvPr id="3" name="Content Placeholder 2"/>
          <p:cNvSpPr>
            <a:spLocks noGrp="1"/>
          </p:cNvSpPr>
          <p:nvPr>
            <p:ph idx="1"/>
          </p:nvPr>
        </p:nvSpPr>
        <p:spPr>
          <a:xfrm>
            <a:off x="1371601" y="2323652"/>
            <a:ext cx="6400800" cy="3508977"/>
          </a:xfrm>
        </p:spPr>
        <p:txBody>
          <a:bodyPr>
            <a:normAutofit lnSpcReduction="10000"/>
          </a:bodyPr>
          <a:lstStyle/>
          <a:p>
            <a:r>
              <a:rPr lang="en-US" dirty="0" smtClean="0"/>
              <a:t>Self-Resolution Checklist</a:t>
            </a:r>
          </a:p>
          <a:p>
            <a:pPr lvl="1"/>
            <a:r>
              <a:rPr lang="en-US" dirty="0" smtClean="0">
                <a:hlinkClick r:id="rId3"/>
              </a:rPr>
              <a:t>www.StudentAid.ed.gov</a:t>
            </a:r>
            <a:endParaRPr lang="en-US" dirty="0" smtClean="0"/>
          </a:p>
          <a:p>
            <a:r>
              <a:rPr lang="en-US" dirty="0" smtClean="0"/>
              <a:t>Common Issues and How to Resolve</a:t>
            </a:r>
          </a:p>
          <a:p>
            <a:pPr lvl="1"/>
            <a:r>
              <a:rPr lang="en-US" dirty="0" smtClean="0">
                <a:hlinkClick r:id="rId4"/>
              </a:rPr>
              <a:t>www.StudentAid.ed.gov/repay-loans/disputes</a:t>
            </a:r>
            <a:endParaRPr lang="en-US" dirty="0" smtClean="0"/>
          </a:p>
          <a:p>
            <a:r>
              <a:rPr lang="en-US" dirty="0" smtClean="0"/>
              <a:t>Ombudsman Office</a:t>
            </a:r>
          </a:p>
          <a:p>
            <a:pPr lvl="1"/>
            <a:r>
              <a:rPr lang="en-US" dirty="0" smtClean="0"/>
              <a:t>877-557-2575</a:t>
            </a:r>
            <a:endParaRPr lang="en-US" dirty="0" smtClean="0"/>
          </a:p>
          <a:p>
            <a:pPr lvl="1"/>
            <a:r>
              <a:rPr lang="en-US" dirty="0" smtClean="0">
                <a:hlinkClick r:id="rId5"/>
              </a:rPr>
              <a:t>www.StudentAid.ed.gov/repay-loans/disputes/prepare</a:t>
            </a:r>
            <a:r>
              <a:rPr lang="en-US" dirty="0" smtClean="0"/>
              <a:t> </a:t>
            </a:r>
          </a:p>
          <a:p>
            <a:pPr lvl="1"/>
            <a:endParaRPr lang="en-US" dirty="0" smtClean="0"/>
          </a:p>
          <a:p>
            <a:pPr marL="68580" indent="0">
              <a:buNone/>
            </a:pPr>
            <a:endParaRPr lang="en-US" dirty="0" smtClean="0"/>
          </a:p>
          <a:p>
            <a:endParaRPr lang="en-US" dirty="0" smtClean="0"/>
          </a:p>
          <a:p>
            <a:pPr marL="68580" indent="0">
              <a:buNone/>
            </a:pPr>
            <a:endParaRPr lang="en-US" dirty="0" smtClean="0"/>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31</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10"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3531119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fontScale="90000"/>
          </a:bodyPr>
          <a:lstStyle/>
          <a:p>
            <a:r>
              <a:rPr lang="en-US" dirty="0" smtClean="0"/>
              <a:t>Cancellation of student loan debt</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Death</a:t>
            </a:r>
          </a:p>
          <a:p>
            <a:r>
              <a:rPr lang="en-US" dirty="0" smtClean="0"/>
              <a:t>Disability (total and permanent)</a:t>
            </a:r>
          </a:p>
          <a:p>
            <a:r>
              <a:rPr lang="en-US" dirty="0" smtClean="0"/>
              <a:t>School Closure</a:t>
            </a:r>
          </a:p>
          <a:p>
            <a:r>
              <a:rPr lang="en-US" dirty="0" smtClean="0"/>
              <a:t>Identity Theft</a:t>
            </a:r>
          </a:p>
          <a:p>
            <a:r>
              <a:rPr lang="en-US" dirty="0" smtClean="0"/>
              <a:t>False Loan Certification</a:t>
            </a:r>
          </a:p>
          <a:p>
            <a:r>
              <a:rPr lang="en-US" dirty="0" smtClean="0"/>
              <a:t>Failure of school to pay a refund if student withdraws</a:t>
            </a:r>
          </a:p>
          <a:p>
            <a:r>
              <a:rPr lang="en-US" dirty="0" smtClean="0"/>
              <a:t>Bankruptcy (in rare cases)</a:t>
            </a:r>
          </a:p>
          <a:p>
            <a:endParaRPr lang="en-US" dirty="0" smtClean="0"/>
          </a:p>
          <a:p>
            <a:endParaRPr lang="en-US" dirty="0" smtClean="0"/>
          </a:p>
          <a:p>
            <a:pPr marL="68580" indent="0">
              <a:buNone/>
            </a:pPr>
            <a:endParaRPr lang="en-US" dirty="0" smtClean="0"/>
          </a:p>
          <a:p>
            <a:pPr marL="68580" indent="0">
              <a:buNone/>
            </a:pPr>
            <a:endParaRPr lang="en-US" dirty="0" smtClean="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32</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7370514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Saving Money</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Tax Deductions</a:t>
            </a:r>
          </a:p>
          <a:p>
            <a:pPr lvl="1"/>
            <a:r>
              <a:rPr lang="en-US" dirty="0" smtClean="0"/>
              <a:t>American Opportunity Tax Credit</a:t>
            </a:r>
            <a:endParaRPr lang="en-US" dirty="0"/>
          </a:p>
          <a:p>
            <a:pPr lvl="1"/>
            <a:r>
              <a:rPr lang="en-US" dirty="0" smtClean="0"/>
              <a:t>Lifetime Learning Credit</a:t>
            </a:r>
          </a:p>
          <a:p>
            <a:pPr lvl="1"/>
            <a:r>
              <a:rPr lang="en-US" dirty="0" smtClean="0">
                <a:hlinkClick r:id="rId3"/>
              </a:rPr>
              <a:t>www.IRS.gov/publications/p970</a:t>
            </a:r>
            <a:endParaRPr lang="en-US" dirty="0" smtClean="0"/>
          </a:p>
          <a:p>
            <a:r>
              <a:rPr lang="en-US" dirty="0" smtClean="0"/>
              <a:t>Search “Loan Forgiveness”</a:t>
            </a:r>
          </a:p>
          <a:p>
            <a:pPr lvl="2"/>
            <a:r>
              <a:rPr lang="en-US" dirty="0" smtClean="0">
                <a:hlinkClick r:id="rId4"/>
              </a:rPr>
              <a:t>www.StudentAid.ed.gov</a:t>
            </a:r>
            <a:r>
              <a:rPr lang="en-US" dirty="0" smtClean="0"/>
              <a:t> </a:t>
            </a:r>
            <a:endParaRPr lang="en-US" dirty="0"/>
          </a:p>
          <a:p>
            <a:pPr lvl="2"/>
            <a:r>
              <a:rPr lang="en-US" dirty="0">
                <a:hlinkClick r:id="rId5"/>
              </a:rPr>
              <a:t>www.FinAid.org</a:t>
            </a:r>
            <a:r>
              <a:rPr lang="en-US" dirty="0"/>
              <a:t> </a:t>
            </a:r>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33</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10"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11">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25768650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fontScale="90000"/>
          </a:bodyPr>
          <a:lstStyle/>
          <a:p>
            <a:r>
              <a:rPr lang="en-US" dirty="0" smtClean="0">
                <a:solidFill>
                  <a:srgbClr val="92D050"/>
                </a:solidFill>
              </a:rPr>
              <a:t>Mapping Your Future (MYF)</a:t>
            </a:r>
            <a:endParaRPr lang="en-US" dirty="0">
              <a:solidFill>
                <a:srgbClr val="92D050"/>
              </a:solidFill>
            </a:endParaRPr>
          </a:p>
        </p:txBody>
      </p:sp>
      <p:sp>
        <p:nvSpPr>
          <p:cNvPr id="3" name="Content Placeholder 2"/>
          <p:cNvSpPr>
            <a:spLocks noGrp="1"/>
          </p:cNvSpPr>
          <p:nvPr>
            <p:ph idx="1"/>
          </p:nvPr>
        </p:nvSpPr>
        <p:spPr>
          <a:xfrm>
            <a:off x="1371601" y="2323652"/>
            <a:ext cx="6400800" cy="3508977"/>
          </a:xfrm>
        </p:spPr>
        <p:txBody>
          <a:bodyPr>
            <a:normAutofit lnSpcReduction="10000"/>
          </a:bodyPr>
          <a:lstStyle/>
          <a:p>
            <a:r>
              <a:rPr lang="en-US" dirty="0" smtClean="0">
                <a:solidFill>
                  <a:schemeClr val="tx1"/>
                </a:solidFill>
              </a:rPr>
              <a:t>MYF</a:t>
            </a:r>
            <a:r>
              <a:rPr lang="en-US" dirty="0" smtClean="0">
                <a:solidFill>
                  <a:srgbClr val="FF0000"/>
                </a:solidFill>
              </a:rPr>
              <a:t> </a:t>
            </a:r>
            <a:r>
              <a:rPr lang="en-US" dirty="0" smtClean="0"/>
              <a:t>is a non-profit organization dedicated to combining person-to-person financial counseling with online resources to help students plan for the future </a:t>
            </a:r>
          </a:p>
          <a:p>
            <a:pPr lvl="1"/>
            <a:r>
              <a:rPr lang="en-US" dirty="0" smtClean="0"/>
              <a:t>College preparation</a:t>
            </a:r>
          </a:p>
          <a:p>
            <a:pPr lvl="1"/>
            <a:r>
              <a:rPr lang="en-US" dirty="0" smtClean="0"/>
              <a:t>School selection</a:t>
            </a:r>
          </a:p>
          <a:p>
            <a:pPr lvl="1"/>
            <a:r>
              <a:rPr lang="en-US" dirty="0" smtClean="0"/>
              <a:t>Career exploration </a:t>
            </a:r>
          </a:p>
          <a:p>
            <a:pPr lvl="1"/>
            <a:r>
              <a:rPr lang="en-US" dirty="0" smtClean="0"/>
              <a:t>Money management </a:t>
            </a:r>
            <a:endParaRPr lang="en-US" dirty="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34</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
        <p:nvSpPr>
          <p:cNvPr id="15" name="Rectangle 14"/>
          <p:cNvSpPr/>
          <p:nvPr/>
        </p:nvSpPr>
        <p:spPr>
          <a:xfrm>
            <a:off x="1177691" y="6481080"/>
            <a:ext cx="774672" cy="369332"/>
          </a:xfrm>
          <a:prstGeom prst="rect">
            <a:avLst/>
          </a:prstGeom>
        </p:spPr>
        <p:txBody>
          <a:bodyPr wrap="square">
            <a:spAutoFit/>
          </a:bodyPr>
          <a:lstStyle/>
          <a:p>
            <a:endParaRPr lang="en-US" dirty="0">
              <a:solidFill>
                <a:schemeClr val="bg1"/>
              </a:solidFill>
            </a:endParaRPr>
          </a:p>
        </p:txBody>
      </p:sp>
      <p:sp>
        <p:nvSpPr>
          <p:cNvPr id="17" name="Rectangle 16"/>
          <p:cNvSpPr/>
          <p:nvPr/>
        </p:nvSpPr>
        <p:spPr>
          <a:xfrm>
            <a:off x="1059897" y="6525685"/>
            <a:ext cx="184731" cy="369332"/>
          </a:xfrm>
          <a:prstGeom prst="rect">
            <a:avLst/>
          </a:prstGeom>
        </p:spPr>
        <p:txBody>
          <a:bodyPr wrap="none">
            <a:spAutoFit/>
          </a:bodyPr>
          <a:lstStyle/>
          <a:p>
            <a:endParaRPr lang="en-US" dirty="0">
              <a:solidFill>
                <a:schemeClr val="bg1"/>
              </a:solidFill>
            </a:endParaRPr>
          </a:p>
        </p:txBody>
      </p:sp>
      <p:sp>
        <p:nvSpPr>
          <p:cNvPr id="5" name="Rectangle 4"/>
          <p:cNvSpPr/>
          <p:nvPr/>
        </p:nvSpPr>
        <p:spPr>
          <a:xfrm>
            <a:off x="1147841" y="6488668"/>
            <a:ext cx="3496470" cy="369332"/>
          </a:xfrm>
          <a:prstGeom prst="rect">
            <a:avLst/>
          </a:prstGeom>
        </p:spPr>
        <p:txBody>
          <a:bodyPr wrap="none">
            <a:spAutoFit/>
          </a:bodyPr>
          <a:lstStyle/>
          <a:p>
            <a:r>
              <a:rPr lang="en-US" dirty="0" smtClean="0">
                <a:solidFill>
                  <a:schemeClr val="bg1"/>
                </a:solidFill>
                <a:hlinkClick r:id="rId9"/>
              </a:rPr>
              <a:t>www.mappingyourfuture.org</a:t>
            </a:r>
            <a:r>
              <a:rPr lang="en-US" dirty="0" smtClean="0">
                <a:solidFill>
                  <a:schemeClr val="bg1"/>
                </a:solidFill>
              </a:rPr>
              <a:t> </a:t>
            </a:r>
            <a:endParaRPr lang="en-US" dirty="0"/>
          </a:p>
        </p:txBody>
      </p:sp>
    </p:spTree>
    <p:extLst>
      <p:ext uri="{BB962C8B-B14F-4D97-AF65-F5344CB8AC3E}">
        <p14:creationId xmlns:p14="http://schemas.microsoft.com/office/powerpoint/2010/main" val="39947063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fontScale="90000"/>
          </a:bodyPr>
          <a:lstStyle/>
          <a:p>
            <a:r>
              <a:rPr lang="en-US" dirty="0" smtClean="0">
                <a:solidFill>
                  <a:srgbClr val="92D050"/>
                </a:solidFill>
              </a:rPr>
              <a:t>Navigating Your Financial Future (NyFF	)</a:t>
            </a:r>
            <a:endParaRPr lang="en-US" dirty="0">
              <a:solidFill>
                <a:srgbClr val="92D050"/>
              </a:solidFill>
            </a:endParaRPr>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Financing higher education</a:t>
            </a:r>
          </a:p>
          <a:p>
            <a:r>
              <a:rPr lang="en-US" dirty="0" smtClean="0"/>
              <a:t>Managing day-to-day money</a:t>
            </a:r>
          </a:p>
          <a:p>
            <a:r>
              <a:rPr lang="en-US" dirty="0" smtClean="0"/>
              <a:t>Career planning </a:t>
            </a:r>
          </a:p>
          <a:p>
            <a:r>
              <a:rPr lang="en-US" dirty="0" smtClean="0"/>
              <a:t>School/Life management</a:t>
            </a:r>
          </a:p>
          <a:p>
            <a:pPr marL="68580" indent="0">
              <a:buNone/>
            </a:pPr>
            <a:endParaRPr lang="en-US" dirty="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35</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
        <p:nvSpPr>
          <p:cNvPr id="15" name="Rectangle 14"/>
          <p:cNvSpPr/>
          <p:nvPr/>
        </p:nvSpPr>
        <p:spPr>
          <a:xfrm>
            <a:off x="1163414" y="6521451"/>
            <a:ext cx="3672800" cy="369332"/>
          </a:xfrm>
          <a:prstGeom prst="rect">
            <a:avLst/>
          </a:prstGeom>
        </p:spPr>
        <p:txBody>
          <a:bodyPr wrap="none">
            <a:spAutoFit/>
          </a:bodyPr>
          <a:lstStyle/>
          <a:p>
            <a:r>
              <a:rPr lang="en-US" dirty="0" smtClean="0">
                <a:solidFill>
                  <a:schemeClr val="bg1"/>
                </a:solidFill>
                <a:hlinkClick r:id="rId9"/>
              </a:rPr>
              <a:t>www.navigatingyourfuture.org</a:t>
            </a:r>
            <a:r>
              <a:rPr lang="en-US" dirty="0" smtClean="0">
                <a:solidFill>
                  <a:schemeClr val="bg1"/>
                </a:solidFill>
              </a:rPr>
              <a:t> </a:t>
            </a:r>
            <a:endParaRPr lang="en-US" dirty="0">
              <a:solidFill>
                <a:schemeClr val="bg1"/>
              </a:solidFill>
            </a:endParaRPr>
          </a:p>
        </p:txBody>
      </p:sp>
    </p:spTree>
    <p:extLst>
      <p:ext uri="{BB962C8B-B14F-4D97-AF65-F5344CB8AC3E}">
        <p14:creationId xmlns:p14="http://schemas.microsoft.com/office/powerpoint/2010/main" val="342378410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Contact us	</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Email</a:t>
            </a:r>
            <a:r>
              <a:rPr lang="en-US" dirty="0"/>
              <a:t>: </a:t>
            </a:r>
            <a:r>
              <a:rPr lang="en-US" dirty="0">
                <a:hlinkClick r:id="rId3"/>
              </a:rPr>
              <a:t>osfa@fldoe.org</a:t>
            </a:r>
            <a:r>
              <a:rPr lang="en-US" dirty="0"/>
              <a:t> </a:t>
            </a:r>
          </a:p>
          <a:p>
            <a:r>
              <a:rPr lang="en-US" dirty="0"/>
              <a:t>Telephone: 1-800-366-3475</a:t>
            </a:r>
          </a:p>
          <a:p>
            <a:r>
              <a:rPr lang="en-US" dirty="0"/>
              <a:t>OSFA </a:t>
            </a:r>
            <a:r>
              <a:rPr lang="en-US" dirty="0" smtClean="0"/>
              <a:t>Outreach Services:</a:t>
            </a:r>
            <a:endParaRPr lang="en-US" dirty="0"/>
          </a:p>
          <a:p>
            <a:pPr lvl="1"/>
            <a:r>
              <a:rPr lang="en-US" dirty="0"/>
              <a:t>Pete Hernandez</a:t>
            </a:r>
          </a:p>
          <a:p>
            <a:pPr lvl="2"/>
            <a:r>
              <a:rPr lang="en-US" dirty="0">
                <a:hlinkClick r:id="rId4"/>
              </a:rPr>
              <a:t>Pedro.Hernandez@fldoe.org</a:t>
            </a:r>
            <a:endParaRPr lang="en-US" dirty="0"/>
          </a:p>
          <a:p>
            <a:pPr lvl="2"/>
            <a:r>
              <a:rPr lang="en-US" dirty="0" smtClean="0"/>
              <a:t>850-245-1821</a:t>
            </a:r>
            <a:endParaRPr lang="en-US" dirty="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36</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9"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9101944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fontScale="90000"/>
          </a:bodyPr>
          <a:lstStyle/>
          <a:p>
            <a:r>
              <a:rPr lang="en-US" dirty="0" smtClean="0"/>
              <a:t>Know how much you owe</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National Student Loan Data System (NSLDS)</a:t>
            </a:r>
          </a:p>
          <a:p>
            <a:pPr lvl="1"/>
            <a:r>
              <a:rPr lang="en-US" dirty="0" smtClean="0">
                <a:hlinkClick r:id="rId3"/>
              </a:rPr>
              <a:t>www.NSLDS.ed.gov</a:t>
            </a:r>
            <a:endParaRPr lang="en-US" dirty="0" smtClean="0"/>
          </a:p>
          <a:p>
            <a:pPr lvl="1"/>
            <a:r>
              <a:rPr lang="en-US" dirty="0" smtClean="0"/>
              <a:t>1-800-4-FED-AID</a:t>
            </a:r>
          </a:p>
          <a:p>
            <a:r>
              <a:rPr lang="en-US" dirty="0" smtClean="0"/>
              <a:t>Use your FSA ID (username and password) to access this information</a:t>
            </a:r>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4</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8"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3302717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5</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 name="Picture 7"/>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227781346"/>
              </p:ext>
            </p:extLst>
          </p:nvPr>
        </p:nvGraphicFramePr>
        <p:xfrm>
          <a:off x="1371600" y="1371600"/>
          <a:ext cx="7010400" cy="4511634"/>
        </p:xfrm>
        <a:graphic>
          <a:graphicData uri="http://schemas.openxmlformats.org/drawingml/2006/table">
            <a:tbl>
              <a:tblPr/>
              <a:tblGrid>
                <a:gridCol w="1819275">
                  <a:extLst>
                    <a:ext uri="{9D8B030D-6E8A-4147-A177-3AD203B41FA5}">
                      <a16:colId xmlns:a16="http://schemas.microsoft.com/office/drawing/2014/main" val="20000"/>
                    </a:ext>
                  </a:extLst>
                </a:gridCol>
                <a:gridCol w="5191125">
                  <a:extLst>
                    <a:ext uri="{9D8B030D-6E8A-4147-A177-3AD203B41FA5}">
                      <a16:colId xmlns:a16="http://schemas.microsoft.com/office/drawing/2014/main" val="20001"/>
                    </a:ext>
                  </a:extLst>
                </a:gridCol>
              </a:tblGrid>
              <a:tr h="345163">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Century Gothic" panose="020B0502020202020204" pitchFamily="34" charset="0"/>
                        </a:rPr>
                        <a:t>Types of Federal Student Loans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hMerge="1">
                  <a:txBody>
                    <a:bodyPr/>
                    <a:lstStyle/>
                    <a:p>
                      <a:endParaRPr lang="en-US"/>
                    </a:p>
                  </a:txBody>
                  <a:tcPr/>
                </a:tc>
                <a:extLst>
                  <a:ext uri="{0D108BD9-81ED-4DB2-BD59-A6C34878D82A}">
                    <a16:rowId xmlns:a16="http://schemas.microsoft.com/office/drawing/2014/main" val="10000"/>
                  </a:ext>
                </a:extLst>
              </a:tr>
              <a:tr h="737523">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dirty="0" smtClean="0">
                          <a:ln>
                            <a:noFill/>
                          </a:ln>
                          <a:solidFill>
                            <a:srgbClr val="000000"/>
                          </a:solidFill>
                          <a:effectLst/>
                          <a:latin typeface="Century Gothic" panose="020B0502020202020204" pitchFamily="34" charset="0"/>
                        </a:rPr>
                        <a:t>Subsidized Direct Federal Stafford Loans </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000000"/>
                          </a:solidFill>
                          <a:effectLst/>
                          <a:latin typeface="Century Gothic" panose="020B0502020202020204" pitchFamily="34" charset="0"/>
                        </a:rPr>
                        <a:t>Loans based on financial need. </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16056">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dirty="0" smtClean="0">
                          <a:ln>
                            <a:noFill/>
                          </a:ln>
                          <a:solidFill>
                            <a:srgbClr val="000000"/>
                          </a:solidFill>
                          <a:effectLst/>
                          <a:latin typeface="Century Gothic" panose="020B0502020202020204" pitchFamily="34" charset="0"/>
                        </a:rPr>
                        <a:t>Unsubsidized Direct Federal Stafford Loans</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000000"/>
                          </a:solidFill>
                          <a:effectLst/>
                          <a:latin typeface="Century Gothic" panose="020B0502020202020204" pitchFamily="34" charset="0"/>
                        </a:rPr>
                        <a:t>Loans not based on financial need. </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313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000000"/>
                          </a:solidFill>
                          <a:effectLst/>
                          <a:latin typeface="Century Gothic" panose="020B0502020202020204" pitchFamily="34" charset="0"/>
                        </a:rPr>
                        <a:t>Federal PLUS Loans: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000000"/>
                          </a:solidFill>
                          <a:effectLst/>
                          <a:latin typeface="Century Gothic" panose="020B0502020202020204" pitchFamily="34" charset="0"/>
                        </a:rPr>
                        <a:t>      Parent PLUS</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000000"/>
                          </a:solidFill>
                          <a:effectLst/>
                          <a:latin typeface="Century Gothic" panose="020B0502020202020204" pitchFamily="34" charset="0"/>
                        </a:rPr>
                        <a:t>      Grad PLUS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600" b="0" i="0" u="none" strike="noStrike" cap="none" normalizeH="0" baseline="0" dirty="0" smtClean="0">
                          <a:ln>
                            <a:noFill/>
                          </a:ln>
                          <a:solidFill>
                            <a:srgbClr val="000000"/>
                          </a:solidFill>
                          <a:effectLst/>
                          <a:latin typeface="Century Gothic" panose="020B0502020202020204" pitchFamily="34" charset="0"/>
                        </a:rPr>
                        <a:t>Loans borrowed by an undergraduate student’s parents or by a graduate or professional degree-seeking student.  In order to qualify, the borrower must not have adverse credit or must obtain a credit-worthy endorser. </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190215">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dirty="0" smtClean="0">
                          <a:ln>
                            <a:noFill/>
                          </a:ln>
                          <a:solidFill>
                            <a:srgbClr val="000000"/>
                          </a:solidFill>
                          <a:effectLst/>
                          <a:latin typeface="Century Gothic" panose="020B0502020202020204" pitchFamily="34" charset="0"/>
                        </a:rPr>
                        <a:t>Federal Consolidation </a:t>
                      </a:r>
                    </a:p>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dirty="0" smtClean="0">
                          <a:ln>
                            <a:noFill/>
                          </a:ln>
                          <a:solidFill>
                            <a:srgbClr val="000000"/>
                          </a:solidFill>
                          <a:effectLst/>
                          <a:latin typeface="Century Gothic" panose="020B0502020202020204" pitchFamily="34" charset="0"/>
                        </a:rPr>
                        <a:t>Loans</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5000"/>
                        </a:lnSpc>
                        <a:spcBef>
                          <a:spcPct val="20000"/>
                        </a:spcBef>
                        <a:spcAft>
                          <a:spcPct val="0"/>
                        </a:spcAft>
                        <a:buClrTx/>
                        <a:buSzTx/>
                        <a:buFontTx/>
                        <a:buNone/>
                        <a:tabLst/>
                      </a:pPr>
                      <a:r>
                        <a:rPr kumimoji="0" lang="en-US" sz="1600" b="0" i="0" u="none" strike="noStrike" cap="none" normalizeH="0" baseline="0" dirty="0" smtClean="0">
                          <a:ln>
                            <a:noFill/>
                          </a:ln>
                          <a:solidFill>
                            <a:srgbClr val="000000"/>
                          </a:solidFill>
                          <a:effectLst/>
                          <a:latin typeface="Century Gothic" panose="020B0502020202020204" pitchFamily="34" charset="0"/>
                        </a:rPr>
                        <a:t>Multiple student loans consolidated or merged into one new loan. </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06971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fontScale="90000"/>
          </a:bodyPr>
          <a:lstStyle/>
          <a:p>
            <a:r>
              <a:rPr lang="en-US" dirty="0" smtClean="0"/>
              <a:t>Interest:  Simple Daily Basis</a:t>
            </a:r>
            <a:endParaRPr lang="en-US" dirty="0"/>
          </a:p>
        </p:txBody>
      </p:sp>
      <p:sp>
        <p:nvSpPr>
          <p:cNvPr id="4" name="Date Placeholder 3"/>
          <p:cNvSpPr>
            <a:spLocks noGrp="1"/>
          </p:cNvSpPr>
          <p:nvPr>
            <p:ph type="dt" sz="half" idx="10"/>
          </p:nvPr>
        </p:nvSpPr>
        <p:spPr/>
        <p:txBody>
          <a:bodyPr/>
          <a:lstStyle/>
          <a:p>
            <a:r>
              <a:rPr lang="en-US" dirty="0" smtClean="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6</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
        <p:nvSpPr>
          <p:cNvPr id="3" name="TextBox 2"/>
          <p:cNvSpPr txBox="1"/>
          <p:nvPr/>
        </p:nvSpPr>
        <p:spPr>
          <a:xfrm>
            <a:off x="1295400" y="4495800"/>
            <a:ext cx="7162800" cy="1200329"/>
          </a:xfrm>
          <a:prstGeom prst="rect">
            <a:avLst/>
          </a:prstGeom>
          <a:noFill/>
        </p:spPr>
        <p:txBody>
          <a:bodyPr wrap="square" rtlCol="0">
            <a:spAutoFit/>
          </a:bodyPr>
          <a:lstStyle/>
          <a:p>
            <a:r>
              <a:rPr lang="en-US" dirty="0" smtClean="0"/>
              <a:t>Example:  a $10,000 Direct Loan balance at 6.8% interest would be calculated for  the month of July as:</a:t>
            </a:r>
          </a:p>
          <a:p>
            <a:endParaRPr lang="en-US" dirty="0"/>
          </a:p>
          <a:p>
            <a:r>
              <a:rPr lang="en-US" dirty="0" smtClean="0"/>
              <a:t>$10,000 x (.068/365) x 31 = $57.75 </a:t>
            </a:r>
            <a:endParaRPr lang="en-US" dirty="0"/>
          </a:p>
        </p:txBody>
      </p:sp>
      <p:graphicFrame>
        <p:nvGraphicFramePr>
          <p:cNvPr id="17" name="Content Placeholder 14"/>
          <p:cNvGraphicFramePr>
            <a:graphicFrameLocks noGrp="1"/>
          </p:cNvGraphicFramePr>
          <p:nvPr>
            <p:ph idx="1"/>
            <p:extLst>
              <p:ext uri="{D42A27DB-BD31-4B8C-83A1-F6EECF244321}">
                <p14:modId xmlns:p14="http://schemas.microsoft.com/office/powerpoint/2010/main" val="3732071075"/>
              </p:ext>
            </p:extLst>
          </p:nvPr>
        </p:nvGraphicFramePr>
        <p:xfrm>
          <a:off x="1219200" y="2362200"/>
          <a:ext cx="7315200" cy="1883942"/>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35637353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fontScale="90000"/>
          </a:bodyPr>
          <a:lstStyle/>
          <a:p>
            <a:r>
              <a:rPr lang="en-US" dirty="0" smtClean="0"/>
              <a:t>Life cycle of a student loan </a:t>
            </a:r>
            <a:endParaRPr lang="en-US" dirty="0"/>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7</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graphicFrame>
        <p:nvGraphicFramePr>
          <p:cNvPr id="15" name="Content Placeholder 14"/>
          <p:cNvGraphicFramePr>
            <a:graphicFrameLocks noGrp="1"/>
          </p:cNvGraphicFramePr>
          <p:nvPr>
            <p:ph idx="1"/>
            <p:extLst>
              <p:ext uri="{D42A27DB-BD31-4B8C-83A1-F6EECF244321}">
                <p14:modId xmlns:p14="http://schemas.microsoft.com/office/powerpoint/2010/main" val="4163227844"/>
              </p:ext>
            </p:extLst>
          </p:nvPr>
        </p:nvGraphicFramePr>
        <p:xfrm>
          <a:off x="1371600" y="2324101"/>
          <a:ext cx="6400800" cy="3263831"/>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Tree>
    <p:extLst>
      <p:ext uri="{BB962C8B-B14F-4D97-AF65-F5344CB8AC3E}">
        <p14:creationId xmlns:p14="http://schemas.microsoft.com/office/powerpoint/2010/main" val="26969741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fontScale="90000"/>
          </a:bodyPr>
          <a:lstStyle/>
          <a:p>
            <a:r>
              <a:rPr lang="en-US" dirty="0" smtClean="0"/>
              <a:t>What are my responsibilities?</a:t>
            </a:r>
            <a:endParaRPr lang="en-US" dirty="0"/>
          </a:p>
        </p:txBody>
      </p:sp>
      <p:sp>
        <p:nvSpPr>
          <p:cNvPr id="3" name="Content Placeholder 2"/>
          <p:cNvSpPr>
            <a:spLocks noGrp="1"/>
          </p:cNvSpPr>
          <p:nvPr>
            <p:ph idx="1"/>
          </p:nvPr>
        </p:nvSpPr>
        <p:spPr>
          <a:xfrm>
            <a:off x="1371601" y="2323652"/>
            <a:ext cx="6400800" cy="3508977"/>
          </a:xfrm>
        </p:spPr>
        <p:txBody>
          <a:bodyPr/>
          <a:lstStyle/>
          <a:p>
            <a:r>
              <a:rPr lang="en-US" dirty="0" smtClean="0"/>
              <a:t>Borrowers have the responsibility to:</a:t>
            </a:r>
          </a:p>
          <a:p>
            <a:pPr lvl="1"/>
            <a:r>
              <a:rPr lang="en-US" dirty="0" smtClean="0"/>
              <a:t>Repay the amount borrowed plus interest</a:t>
            </a:r>
          </a:p>
          <a:p>
            <a:pPr lvl="1"/>
            <a:r>
              <a:rPr lang="en-US" dirty="0" smtClean="0"/>
              <a:t>Update personal contact information when it changes</a:t>
            </a:r>
          </a:p>
          <a:p>
            <a:pPr lvl="1"/>
            <a:r>
              <a:rPr lang="en-US" dirty="0" smtClean="0"/>
              <a:t>Seek help when unable to pay</a:t>
            </a:r>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8</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38480382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1027664"/>
            <a:ext cx="6400800" cy="1143000"/>
          </a:xfrm>
        </p:spPr>
        <p:txBody>
          <a:bodyPr>
            <a:normAutofit/>
          </a:bodyPr>
          <a:lstStyle/>
          <a:p>
            <a:r>
              <a:rPr lang="en-US" dirty="0" smtClean="0"/>
              <a:t>Repayment</a:t>
            </a:r>
            <a:endParaRPr lang="en-US" dirty="0"/>
          </a:p>
        </p:txBody>
      </p:sp>
      <p:sp>
        <p:nvSpPr>
          <p:cNvPr id="3" name="Content Placeholder 2"/>
          <p:cNvSpPr>
            <a:spLocks noGrp="1"/>
          </p:cNvSpPr>
          <p:nvPr>
            <p:ph idx="1"/>
          </p:nvPr>
        </p:nvSpPr>
        <p:spPr>
          <a:xfrm>
            <a:off x="1371601" y="2323652"/>
            <a:ext cx="6400800" cy="3508977"/>
          </a:xfrm>
        </p:spPr>
        <p:txBody>
          <a:bodyPr>
            <a:normAutofit/>
          </a:bodyPr>
          <a:lstStyle/>
          <a:p>
            <a:r>
              <a:rPr lang="en-US" dirty="0" smtClean="0"/>
              <a:t>Borrowers must repay EVEN IF you:</a:t>
            </a:r>
          </a:p>
          <a:p>
            <a:pPr lvl="1"/>
            <a:r>
              <a:rPr lang="en-US" dirty="0" smtClean="0"/>
              <a:t>Are dissatisfied with school or services</a:t>
            </a:r>
          </a:p>
          <a:p>
            <a:pPr lvl="1"/>
            <a:r>
              <a:rPr lang="en-US" dirty="0" smtClean="0"/>
              <a:t>Are not able to secure employment</a:t>
            </a:r>
          </a:p>
          <a:p>
            <a:pPr lvl="1"/>
            <a:r>
              <a:rPr lang="en-US" dirty="0" smtClean="0"/>
              <a:t>Do not complete your program of study</a:t>
            </a:r>
          </a:p>
        </p:txBody>
      </p:sp>
      <p:sp>
        <p:nvSpPr>
          <p:cNvPr id="4" name="Date Placeholder 3"/>
          <p:cNvSpPr>
            <a:spLocks noGrp="1"/>
          </p:cNvSpPr>
          <p:nvPr>
            <p:ph type="dt" sz="half" idx="10"/>
          </p:nvPr>
        </p:nvSpPr>
        <p:spPr/>
        <p:txBody>
          <a:bodyPr/>
          <a:lstStyle/>
          <a:p>
            <a:r>
              <a:rPr lang="en-US" dirty="0"/>
              <a:t>2018-19</a:t>
            </a:r>
            <a:endParaRPr lang="en-US" dirty="0"/>
          </a:p>
        </p:txBody>
      </p:sp>
      <p:sp>
        <p:nvSpPr>
          <p:cNvPr id="6" name="Slide Number Placeholder 5"/>
          <p:cNvSpPr>
            <a:spLocks noGrp="1"/>
          </p:cNvSpPr>
          <p:nvPr>
            <p:ph type="sldNum" sz="quarter" idx="12"/>
          </p:nvPr>
        </p:nvSpPr>
        <p:spPr>
          <a:xfrm>
            <a:off x="4648200" y="72594"/>
            <a:ext cx="352124" cy="423004"/>
          </a:xfrm>
        </p:spPr>
        <p:txBody>
          <a:bodyPr/>
          <a:lstStyle/>
          <a:p>
            <a:fld id="{8B37D5FE-740C-46F5-801A-FA5477D9711F}" type="slidenum">
              <a:rPr lang="en-US" smtClean="0"/>
              <a:pPr/>
              <a:t>9</a:t>
            </a:fld>
            <a:endParaRPr lang="en-US" dirty="0"/>
          </a:p>
        </p:txBody>
      </p:sp>
      <p:grpSp>
        <p:nvGrpSpPr>
          <p:cNvPr id="10" name="Group 10"/>
          <p:cNvGrpSpPr>
            <a:grpSpLocks/>
          </p:cNvGrpSpPr>
          <p:nvPr/>
        </p:nvGrpSpPr>
        <p:grpSpPr bwMode="auto">
          <a:xfrm>
            <a:off x="0" y="0"/>
            <a:ext cx="1141112" cy="6858000"/>
            <a:chOff x="-11773" y="1447800"/>
            <a:chExt cx="1154773" cy="5089525"/>
          </a:xfrm>
          <a:effectLst>
            <a:glow rad="63500">
              <a:schemeClr val="accent1">
                <a:lumMod val="75000"/>
                <a:alpha val="40000"/>
              </a:schemeClr>
            </a:glow>
          </a:effectLst>
        </p:grpSpPr>
        <p:pic>
          <p:nvPicPr>
            <p:cNvPr id="11" name="Picture 14" descr="Retouched_AfricanMale_HR"/>
            <p:cNvPicPr preferRelativeResize="0">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47800"/>
              <a:ext cx="1134438"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5" descr="AsianFemale_HR"/>
            <p:cNvPicPr preferRelativeResize="0">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773" y="5245100"/>
              <a:ext cx="1149421"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6" descr="CaucasianFemale_HR"/>
            <p:cNvPicPr preferRelativeResize="0">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62" y="2663825"/>
              <a:ext cx="1143000" cy="128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19" descr="Retouched_Group_HR_270"/>
            <p:cNvPicPr preferRelativeResize="0">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3952875"/>
              <a:ext cx="11430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6" name="Picture 15"/>
          <p:cNvPicPr>
            <a:picLocks noChangeAspect="1"/>
          </p:cNvPicPr>
          <p:nvPr/>
        </p:nvPicPr>
        <p:blipFill>
          <a:blip r:embed="rId7" cstate="print">
            <a:clrChange>
              <a:clrFrom>
                <a:srgbClr val="FFFFFE"/>
              </a:clrFrom>
              <a:clrTo>
                <a:srgbClr val="FFFFFE">
                  <a:alpha val="0"/>
                </a:srgbClr>
              </a:clrTo>
            </a:clrChange>
            <a:extLst>
              <a:ext uri="{28A0092B-C50C-407E-A947-70E740481C1C}">
                <a14:useLocalDpi xmlns:a14="http://schemas.microsoft.com/office/drawing/2010/main" val="0"/>
              </a:ext>
            </a:extLst>
          </a:blip>
          <a:stretch>
            <a:fillRect/>
          </a:stretch>
        </p:blipFill>
        <p:spPr>
          <a:xfrm>
            <a:off x="5562600" y="5587932"/>
            <a:ext cx="3229276" cy="1055364"/>
          </a:xfrm>
          <a:prstGeom prst="rect">
            <a:avLst/>
          </a:prstGeom>
        </p:spPr>
      </p:pic>
      <p:pic>
        <p:nvPicPr>
          <p:cNvPr id="8" name="Picture 7"/>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152263" y="284096"/>
            <a:ext cx="1600200" cy="627669"/>
          </a:xfrm>
          <a:prstGeom prst="rect">
            <a:avLst/>
          </a:prstGeom>
        </p:spPr>
      </p:pic>
    </p:spTree>
    <p:extLst>
      <p:ext uri="{BB962C8B-B14F-4D97-AF65-F5344CB8AC3E}">
        <p14:creationId xmlns:p14="http://schemas.microsoft.com/office/powerpoint/2010/main" val="81234818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9027</TotalTime>
  <Words>3653</Words>
  <Application>Microsoft Office PowerPoint</Application>
  <PresentationFormat>On-screen Show (4:3)</PresentationFormat>
  <Paragraphs>449</Paragraphs>
  <Slides>36</Slides>
  <Notes>35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Century Gothic</vt:lpstr>
      <vt:lpstr>Wingdings 2</vt:lpstr>
      <vt:lpstr>Austin</vt:lpstr>
      <vt:lpstr>Repayment of Your Student Loan Debt</vt:lpstr>
      <vt:lpstr>Agenda</vt:lpstr>
      <vt:lpstr>What are my rights?</vt:lpstr>
      <vt:lpstr>Know how much you owe</vt:lpstr>
      <vt:lpstr>PowerPoint Presentation</vt:lpstr>
      <vt:lpstr>Interest:  Simple Daily Basis</vt:lpstr>
      <vt:lpstr>Life cycle of a student loan </vt:lpstr>
      <vt:lpstr>What are my responsibilities?</vt:lpstr>
      <vt:lpstr>Repayment</vt:lpstr>
      <vt:lpstr>Repayment Plan Choices</vt:lpstr>
      <vt:lpstr>Standard</vt:lpstr>
      <vt:lpstr>Graduated</vt:lpstr>
      <vt:lpstr>Extended </vt:lpstr>
      <vt:lpstr>Income-Based Repayment Plans (IBR, PAYE, REPAYE,ICR)</vt:lpstr>
      <vt:lpstr>Income-Based (IBR)</vt:lpstr>
      <vt:lpstr>Pay As You Earn (PAYE)</vt:lpstr>
      <vt:lpstr>Revised Pay As You Earn (REPAYE)</vt:lpstr>
      <vt:lpstr>Income-Contingent (ICR)</vt:lpstr>
      <vt:lpstr>Income Sensitive (ISR)</vt:lpstr>
      <vt:lpstr>Repayment Period</vt:lpstr>
      <vt:lpstr>PowerPoint Presentation</vt:lpstr>
      <vt:lpstr>Staying on Track</vt:lpstr>
      <vt:lpstr>Delinquency </vt:lpstr>
      <vt:lpstr>Default </vt:lpstr>
      <vt:lpstr>Consequences of Default</vt:lpstr>
      <vt:lpstr>Consequences of Default</vt:lpstr>
      <vt:lpstr>Consequences of Default</vt:lpstr>
      <vt:lpstr>Where to find help</vt:lpstr>
      <vt:lpstr>Options Available</vt:lpstr>
      <vt:lpstr>Communicating with the Servicer</vt:lpstr>
      <vt:lpstr>Resolving Disputes</vt:lpstr>
      <vt:lpstr>Cancellation of student loan debt</vt:lpstr>
      <vt:lpstr>Saving Money</vt:lpstr>
      <vt:lpstr>Mapping Your Future (MYF)</vt:lpstr>
      <vt:lpstr>Navigating Your Financial Future (NyFF )</vt:lpstr>
      <vt:lpstr>Contact us </vt:lpstr>
    </vt:vector>
  </TitlesOfParts>
  <Company>Florida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Aid Overview</dc:title>
  <dc:creator>auxierl</dc:creator>
  <cp:lastModifiedBy>Bailey, Carol</cp:lastModifiedBy>
  <cp:revision>146</cp:revision>
  <cp:lastPrinted>2018-06-06T14:00:32Z</cp:lastPrinted>
  <dcterms:created xsi:type="dcterms:W3CDTF">2014-07-15T18:41:34Z</dcterms:created>
  <dcterms:modified xsi:type="dcterms:W3CDTF">2018-06-06T14:53:04Z</dcterms:modified>
</cp:coreProperties>
</file>